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handoutMasterIdLst>
    <p:handoutMasterId r:id="rId8"/>
  </p:handoutMasterIdLst>
  <p:sldIdLst>
    <p:sldId id="256" r:id="rId2"/>
    <p:sldId id="260" r:id="rId3"/>
    <p:sldId id="257" r:id="rId4"/>
    <p:sldId id="258" r:id="rId5"/>
    <p:sldId id="259" r:id="rId6"/>
    <p:sldId id="261" r:id="rId7"/>
  </p:sldIdLst>
  <p:sldSz cx="6858000" cy="9906000" type="A4"/>
  <p:notesSz cx="7102475" cy="10234613"/>
  <p:defaultTextStyle>
    <a:defPPr>
      <a:defRPr lang="fr-FR"/>
    </a:defPPr>
    <a:lvl1pPr marL="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1pPr>
    <a:lvl2pPr marL="36068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2pPr>
    <a:lvl3pPr marL="72137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3pPr>
    <a:lvl4pPr marL="108205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4pPr>
    <a:lvl5pPr marL="144274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5pPr>
    <a:lvl6pPr marL="180342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6pPr>
    <a:lvl7pPr marL="216411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7pPr>
    <a:lvl8pPr marL="2524796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8pPr>
    <a:lvl9pPr marL="2885481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74" d="100"/>
          <a:sy n="74" d="100"/>
        </p:scale>
        <p:origin x="2652" y="65"/>
      </p:cViewPr>
      <p:guideLst>
        <p:guide orient="horz" pos="3121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380" y="9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5D6B3450-6D29-442C-91F6-1743EA74CEE5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451313F9-E196-41EE-AE77-C795DC750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16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78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2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2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9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3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2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9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3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9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7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4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824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68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5000" y="988188"/>
            <a:ext cx="6048000" cy="8284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54109516"/>
              </p:ext>
            </p:extLst>
          </p:nvPr>
        </p:nvGraphicFramePr>
        <p:xfrm>
          <a:off x="404999" y="268288"/>
          <a:ext cx="6048001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760017"/>
                <a:gridCol w="3545286"/>
                <a:gridCol w="742698"/>
              </a:tblGrid>
              <a:tr h="156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SAVOIRS TECHNOLOGIQUES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Principe Fondamental Statique</a:t>
                      </a:r>
                      <a:r>
                        <a:rPr lang="fr-FR" sz="1600" b="1" baseline="0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 :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MODELISATION ET CALCUL</a:t>
                      </a:r>
                      <a:r>
                        <a:rPr lang="fr-FR" sz="1600" b="1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i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S4</a:t>
                      </a:r>
                      <a:r>
                        <a:rPr lang="fr-FR" sz="1000" b="1" i="1" baseline="0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 LA STATIQUE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69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19405" algn="l"/>
                        </a:tabLst>
                      </a:pPr>
                      <a:r>
                        <a:rPr lang="fr-FR" sz="7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MOREL</a:t>
                      </a:r>
                      <a:r>
                        <a:rPr lang="fr-FR" sz="1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 – 14/09/16 – Page 1 sur 1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ag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00" y="273000"/>
            <a:ext cx="668230" cy="42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90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ZoneTexte 51"/>
          <p:cNvSpPr txBox="1"/>
          <p:nvPr/>
        </p:nvSpPr>
        <p:spPr>
          <a:xfrm>
            <a:off x="376236" y="1024651"/>
            <a:ext cx="6025312" cy="603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latin typeface="Arial Narrow" panose="020B0606020202030204" pitchFamily="34" charset="0"/>
              </a:rPr>
              <a:t>ETUDE D’UNE CONSOLE SUR </a:t>
            </a:r>
            <a:r>
              <a:rPr lang="fr-FR" sz="1800" b="1" dirty="0" smtClean="0">
                <a:latin typeface="Arial Narrow" panose="020B0606020202030204" pitchFamily="34" charset="0"/>
              </a:rPr>
              <a:t>POTEAU</a:t>
            </a: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4 barres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1 : potence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2 : jambe de force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3 : poteau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4 : tirant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7 nœuds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notés A, B, C, D, E, F et G</a:t>
            </a:r>
          </a:p>
          <a:p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6 liaisons pivot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En B, C, D, E, F et G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Une force F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Point d’application : A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Direction : verticale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Sens : vers le bas = –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Intensité : 500 daN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Un repère local</a:t>
            </a:r>
          </a:p>
          <a:p>
            <a:pPr marL="326647" indent="-326647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X,Y, Moment positif sens TRIGO</a:t>
            </a:r>
          </a:p>
          <a:p>
            <a:pPr marL="326647" indent="-326647">
              <a:buFont typeface="Wingdings" panose="05000000000000000000" pitchFamily="2" charset="2"/>
              <a:buChar char="q"/>
            </a:pPr>
            <a:endParaRPr lang="fr-FR" sz="1353" dirty="0">
              <a:latin typeface="Arial Narrow" panose="020B0606020202030204" pitchFamily="34" charset="0"/>
            </a:endParaRPr>
          </a:p>
          <a:p>
            <a:pPr marL="326647" indent="-326647">
              <a:buFont typeface="Wingdings" panose="05000000000000000000" pitchFamily="2" charset="2"/>
              <a:buChar char="q"/>
            </a:pPr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Des coordonnées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Les longueurs et les angles sont connus</a:t>
            </a:r>
          </a:p>
        </p:txBody>
      </p:sp>
      <p:grpSp>
        <p:nvGrpSpPr>
          <p:cNvPr id="84" name="Groupe 83"/>
          <p:cNvGrpSpPr/>
          <p:nvPr/>
        </p:nvGrpSpPr>
        <p:grpSpPr>
          <a:xfrm>
            <a:off x="3000246" y="2042691"/>
            <a:ext cx="2733910" cy="3429328"/>
            <a:chOff x="3629095" y="1635809"/>
            <a:chExt cx="2869973" cy="3600001"/>
          </a:xfrm>
        </p:grpSpPr>
        <p:cxnSp>
          <p:nvCxnSpPr>
            <p:cNvPr id="5" name="Connecteur droit 4"/>
            <p:cNvCxnSpPr/>
            <p:nvPr/>
          </p:nvCxnSpPr>
          <p:spPr>
            <a:xfrm flipV="1">
              <a:off x="5059068" y="1635809"/>
              <a:ext cx="0" cy="36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5059068" y="1637370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H="1">
              <a:off x="5059067" y="1635809"/>
              <a:ext cx="1008001" cy="72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3629095" y="3795810"/>
              <a:ext cx="1439998" cy="144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e 86"/>
          <p:cNvGrpSpPr/>
          <p:nvPr/>
        </p:nvGrpSpPr>
        <p:grpSpPr>
          <a:xfrm>
            <a:off x="2956550" y="2003592"/>
            <a:ext cx="2355923" cy="3501841"/>
            <a:chOff x="3593095" y="1595687"/>
            <a:chExt cx="2473174" cy="3676122"/>
          </a:xfrm>
        </p:grpSpPr>
        <p:sp>
          <p:nvSpPr>
            <p:cNvPr id="24" name="Ellipse 23"/>
            <p:cNvSpPr/>
            <p:nvPr/>
          </p:nvSpPr>
          <p:spPr>
            <a:xfrm>
              <a:off x="3593095" y="5199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5" name="Ellipse 24"/>
            <p:cNvSpPr/>
            <p:nvPr/>
          </p:nvSpPr>
          <p:spPr>
            <a:xfrm>
              <a:off x="5023067" y="5199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6" name="Ellipse 25"/>
            <p:cNvSpPr/>
            <p:nvPr/>
          </p:nvSpPr>
          <p:spPr>
            <a:xfrm>
              <a:off x="4989145" y="379581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7" name="Ellipse 26"/>
            <p:cNvSpPr/>
            <p:nvPr/>
          </p:nvSpPr>
          <p:spPr>
            <a:xfrm>
              <a:off x="5063326" y="2301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8" name="Ellipse 27"/>
            <p:cNvSpPr/>
            <p:nvPr/>
          </p:nvSpPr>
          <p:spPr>
            <a:xfrm>
              <a:off x="5023067" y="159568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9" name="Ellipse 28"/>
            <p:cNvSpPr/>
            <p:nvPr/>
          </p:nvSpPr>
          <p:spPr>
            <a:xfrm>
              <a:off x="5994269" y="163168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</p:grpSp>
      <p:cxnSp>
        <p:nvCxnSpPr>
          <p:cNvPr id="32" name="Connecteur droit avec flèche 31"/>
          <p:cNvCxnSpPr/>
          <p:nvPr/>
        </p:nvCxnSpPr>
        <p:spPr>
          <a:xfrm>
            <a:off x="5734156" y="2038763"/>
            <a:ext cx="0" cy="7583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5239287" y="2771689"/>
            <a:ext cx="1161916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F=500 daN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4731658" y="1778519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771966" y="2276696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156664" y="3449827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509597" y="4514368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143788" y="1711105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5601817" y="1712396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093542" y="1721964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4092134" y="2563937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4348943" y="3926802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4408582" y="5261813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696380" y="5267441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G</a:t>
            </a:r>
          </a:p>
        </p:txBody>
      </p:sp>
      <p:grpSp>
        <p:nvGrpSpPr>
          <p:cNvPr id="64" name="Groupe 63"/>
          <p:cNvGrpSpPr/>
          <p:nvPr/>
        </p:nvGrpSpPr>
        <p:grpSpPr>
          <a:xfrm>
            <a:off x="4812641" y="4375479"/>
            <a:ext cx="1466462" cy="1206811"/>
            <a:chOff x="351278" y="5561791"/>
            <a:chExt cx="1539446" cy="1266872"/>
          </a:xfrm>
        </p:grpSpPr>
        <p:cxnSp>
          <p:nvCxnSpPr>
            <p:cNvPr id="55" name="Connecteur droit 54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e 62"/>
            <p:cNvGrpSpPr/>
            <p:nvPr/>
          </p:nvGrpSpPr>
          <p:grpSpPr>
            <a:xfrm>
              <a:off x="351278" y="5561791"/>
              <a:ext cx="1539446" cy="1266872"/>
              <a:chOff x="351278" y="5561791"/>
              <a:chExt cx="1539446" cy="1266872"/>
            </a:xfrm>
          </p:grpSpPr>
          <p:cxnSp>
            <p:nvCxnSpPr>
              <p:cNvPr id="57" name="Connecteur droit 56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e 61"/>
              <p:cNvGrpSpPr/>
              <p:nvPr/>
            </p:nvGrpSpPr>
            <p:grpSpPr>
              <a:xfrm>
                <a:off x="351278" y="5561791"/>
                <a:ext cx="1539446" cy="1266872"/>
                <a:chOff x="358168" y="5558915"/>
                <a:chExt cx="1539446" cy="1266872"/>
              </a:xfrm>
            </p:grpSpPr>
            <p:sp>
              <p:nvSpPr>
                <p:cNvPr id="58" name="Arc 57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59" name="ZoneTexte 58"/>
                <p:cNvSpPr txBox="1"/>
                <p:nvPr/>
              </p:nvSpPr>
              <p:spPr>
                <a:xfrm>
                  <a:off x="1271019" y="6346550"/>
                  <a:ext cx="62659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60" name="ZoneTexte 59"/>
                <p:cNvSpPr txBox="1"/>
                <p:nvPr/>
              </p:nvSpPr>
              <p:spPr>
                <a:xfrm>
                  <a:off x="542112" y="5558915"/>
                  <a:ext cx="62659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61" name="ZoneTexte 60"/>
                <p:cNvSpPr txBox="1"/>
                <p:nvPr/>
              </p:nvSpPr>
              <p:spPr>
                <a:xfrm>
                  <a:off x="930738" y="5975792"/>
                  <a:ext cx="86682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  <p:sp>
        <p:nvSpPr>
          <p:cNvPr id="76" name="ZoneTexte 75"/>
          <p:cNvSpPr txBox="1"/>
          <p:nvPr/>
        </p:nvSpPr>
        <p:spPr>
          <a:xfrm>
            <a:off x="4191061" y="5495300"/>
            <a:ext cx="39843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2771745" y="5495299"/>
            <a:ext cx="662734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-100,0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3817230" y="3935454"/>
            <a:ext cx="53845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0,100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4330447" y="2701907"/>
            <a:ext cx="55678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0,200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3846699" y="1971373"/>
            <a:ext cx="619932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0,250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5108609" y="2107350"/>
            <a:ext cx="621810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70,250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5724603" y="1857000"/>
            <a:ext cx="694300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100,250</a:t>
            </a:r>
          </a:p>
        </p:txBody>
      </p:sp>
    </p:spTree>
    <p:extLst>
      <p:ext uri="{BB962C8B-B14F-4D97-AF65-F5344CB8AC3E}">
        <p14:creationId xmlns:p14="http://schemas.microsoft.com/office/powerpoint/2010/main" val="26962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64065" y="1019942"/>
            <a:ext cx="6045163" cy="1744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205" indent="-272205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RECHERCHER </a:t>
            </a:r>
            <a:r>
              <a:rPr lang="fr-FR" sz="1800" b="1" dirty="0">
                <a:latin typeface="Arial Narrow" panose="020B0606020202030204" pitchFamily="34" charset="0"/>
              </a:rPr>
              <a:t>LES LONGUEURS ET LES </a:t>
            </a:r>
            <a:r>
              <a:rPr lang="fr-FR" sz="1800" b="1" dirty="0" smtClean="0">
                <a:latin typeface="Arial Narrow" panose="020B0606020202030204" pitchFamily="34" charset="0"/>
              </a:rPr>
              <a:t>ANGLES</a:t>
            </a:r>
          </a:p>
          <a:p>
            <a:pPr marL="272205" indent="-272205">
              <a:buFont typeface="Wingdings" panose="05000000000000000000" pitchFamily="2" charset="2"/>
              <a:buChar char="v"/>
            </a:pPr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800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Faire un schéma au 1/20° à la règle de la structure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Calculer les longueurs et les angles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Reporter la cotation sur le schéma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endParaRPr lang="fr-FR" sz="1334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59858" y="1028569"/>
            <a:ext cx="534975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205" indent="-272205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DEGRE </a:t>
            </a:r>
            <a:r>
              <a:rPr lang="fr-FR" sz="1800" b="1" dirty="0">
                <a:latin typeface="Arial Narrow" panose="020B0606020202030204" pitchFamily="34" charset="0"/>
              </a:rPr>
              <a:t>DE MOBILITE, ISOSTATISME </a:t>
            </a:r>
            <a:r>
              <a:rPr lang="fr-FR" sz="1800" b="1" dirty="0" smtClean="0">
                <a:latin typeface="Arial Narrow" panose="020B0606020202030204" pitchFamily="34" charset="0"/>
              </a:rPr>
              <a:t>?</a:t>
            </a:r>
          </a:p>
          <a:p>
            <a:endParaRPr lang="fr-FR" sz="1800" b="1" dirty="0" smtClean="0">
              <a:latin typeface="Arial Narrow" panose="020B0606020202030204" pitchFamily="34" charset="0"/>
            </a:endParaRP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 smtClean="0">
                <a:latin typeface="Arial Narrow" panose="020B0606020202030204" pitchFamily="34" charset="0"/>
              </a:rPr>
              <a:t>Rechercher </a:t>
            </a:r>
            <a:r>
              <a:rPr lang="fr-FR" sz="1400" dirty="0">
                <a:latin typeface="Arial Narrow" panose="020B0606020202030204" pitchFamily="34" charset="0"/>
              </a:rPr>
              <a:t>le nombre d’équations </a:t>
            </a:r>
            <a:r>
              <a:rPr lang="fr-FR" sz="1400" dirty="0" smtClean="0">
                <a:latin typeface="Arial Narrow" panose="020B0606020202030204" pitchFamily="34" charset="0"/>
              </a:rPr>
              <a:t>disponibles</a:t>
            </a:r>
            <a:endParaRPr lang="fr-FR" sz="1400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Rechercher le nombre d’inconnues de liaison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Rechercher m, le degré de mobilité de la structure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La structure est elle isostatique ?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endParaRPr lang="fr-FR" sz="1400" dirty="0">
              <a:latin typeface="Arial Narrow" panose="020B0606020202030204" pitchFamily="34" charset="0"/>
            </a:endParaRP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Nb d’équations par barre (PFS)	=	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de barres		=	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	______________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TOTAL	=	</a:t>
            </a:r>
            <a:endParaRPr lang="fr-FR" sz="1400" dirty="0" smtClean="0">
              <a:latin typeface="Arial Narrow" panose="020B0606020202030204" pitchFamily="34" charset="0"/>
            </a:endParaRPr>
          </a:p>
          <a:p>
            <a:endParaRPr lang="fr-FR" sz="1400" dirty="0" smtClean="0">
              <a:latin typeface="Arial Narrow" panose="020B0606020202030204" pitchFamily="34" charset="0"/>
            </a:endParaRPr>
          </a:p>
          <a:p>
            <a:r>
              <a:rPr lang="fr-FR" sz="1400" dirty="0" smtClean="0">
                <a:latin typeface="Arial Narrow" panose="020B0606020202030204" pitchFamily="34" charset="0"/>
              </a:rPr>
              <a:t>De </a:t>
            </a:r>
            <a:r>
              <a:rPr lang="fr-FR" sz="1400" dirty="0">
                <a:latin typeface="Arial Narrow" panose="020B0606020202030204" pitchFamily="34" charset="0"/>
              </a:rPr>
              <a:t>l’autre côté,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Type de liaison		=	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d’inconnues de liaison	=	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de liaison		=	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	______________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TOTAL	=		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Donc m = 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 smtClean="0">
                <a:latin typeface="Arial Narrow" panose="020B0606020202030204" pitchFamily="34" charset="0"/>
              </a:rPr>
              <a:t>le </a:t>
            </a:r>
            <a:r>
              <a:rPr lang="fr-FR" sz="1400" dirty="0">
                <a:latin typeface="Arial Narrow" panose="020B0606020202030204" pitchFamily="34" charset="0"/>
              </a:rPr>
              <a:t>système est </a:t>
            </a:r>
            <a:r>
              <a:rPr lang="fr-FR" sz="1400" dirty="0" smtClean="0">
                <a:latin typeface="Arial Narrow" panose="020B0606020202030204" pitchFamily="34" charset="0"/>
              </a:rPr>
              <a:t>_______________________ et </a:t>
            </a:r>
            <a:r>
              <a:rPr lang="fr-FR" sz="1400" dirty="0">
                <a:latin typeface="Arial Narrow" panose="020B0606020202030204" pitchFamily="34" charset="0"/>
              </a:rPr>
              <a:t>on peut le résoudre simplement.</a:t>
            </a:r>
          </a:p>
        </p:txBody>
      </p:sp>
    </p:spTree>
    <p:extLst>
      <p:ext uri="{BB962C8B-B14F-4D97-AF65-F5344CB8AC3E}">
        <p14:creationId xmlns:p14="http://schemas.microsoft.com/office/powerpoint/2010/main" val="327711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05000" y="782002"/>
            <a:ext cx="6048000" cy="8138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905" b="1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b="1" dirty="0">
                <a:latin typeface="Arial Narrow" panose="020B0606020202030204" pitchFamily="34" charset="0"/>
              </a:rPr>
              <a:t>RECHERCHE DES ACTIONS EXTERIEURES A LA PIECE </a:t>
            </a:r>
            <a:r>
              <a:rPr lang="fr-FR" sz="1800" b="1" dirty="0" smtClean="0">
                <a:latin typeface="Arial Narrow" panose="020B0606020202030204" pitchFamily="34" charset="0"/>
              </a:rPr>
              <a:t>1</a:t>
            </a: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/>
            </a:pPr>
            <a:r>
              <a:rPr lang="fr-FR" sz="1600" b="1" dirty="0">
                <a:latin typeface="Arial Narrow" panose="020B0606020202030204" pitchFamily="34" charset="0"/>
              </a:rPr>
              <a:t>Isoler la pièce </a:t>
            </a:r>
            <a:r>
              <a:rPr lang="fr-FR" sz="1600" b="1" dirty="0" smtClean="0">
                <a:latin typeface="Arial Narrow" panose="020B0606020202030204" pitchFamily="34" charset="0"/>
              </a:rPr>
              <a:t>1 : </a:t>
            </a:r>
            <a:endParaRPr lang="fr-FR" sz="1600" b="1" dirty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  <a:p>
            <a:pPr marL="272205" indent="-272205" algn="just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La </a:t>
            </a:r>
            <a:r>
              <a:rPr lang="fr-FR" sz="1334" b="1" dirty="0">
                <a:latin typeface="Arial Narrow" panose="020B0606020202030204" pitchFamily="34" charset="0"/>
              </a:rPr>
              <a:t>jambe de force 2 </a:t>
            </a:r>
            <a:r>
              <a:rPr lang="fr-FR" sz="1334" dirty="0">
                <a:latin typeface="Arial Narrow" panose="020B0606020202030204" pitchFamily="34" charset="0"/>
              </a:rPr>
              <a:t>est reliée à l’extérieur par </a:t>
            </a:r>
            <a:r>
              <a:rPr lang="fr-FR" sz="1334" dirty="0" smtClean="0">
                <a:latin typeface="Arial Narrow" panose="020B0606020202030204" pitchFamily="34" charset="0"/>
              </a:rPr>
              <a:t>deux liaisons </a:t>
            </a:r>
            <a:r>
              <a:rPr lang="fr-FR" sz="1334" dirty="0">
                <a:latin typeface="Arial Narrow" panose="020B0606020202030204" pitchFamily="34" charset="0"/>
              </a:rPr>
              <a:t>pivot : </a:t>
            </a:r>
            <a:r>
              <a:rPr lang="fr-FR" sz="1334" b="1" dirty="0">
                <a:latin typeface="Arial Narrow" panose="020B0606020202030204" pitchFamily="34" charset="0"/>
              </a:rPr>
              <a:t>c’est une biellette</a:t>
            </a:r>
            <a:r>
              <a:rPr lang="fr-FR" sz="1334" dirty="0">
                <a:latin typeface="Arial Narrow" panose="020B0606020202030204" pitchFamily="34" charset="0"/>
              </a:rPr>
              <a:t>. </a:t>
            </a:r>
            <a:endParaRPr lang="fr-FR" sz="1334" dirty="0" smtClean="0">
              <a:latin typeface="Arial Narrow" panose="020B0606020202030204" pitchFamily="34" charset="0"/>
            </a:endParaRPr>
          </a:p>
          <a:p>
            <a:pPr algn="just">
              <a:tabLst>
                <a:tab pos="252547" algn="l"/>
              </a:tabLst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algn="just">
              <a:tabLst>
                <a:tab pos="252547" algn="l"/>
              </a:tabLst>
            </a:pPr>
            <a:r>
              <a:rPr lang="fr-FR" sz="1334" dirty="0" smtClean="0">
                <a:latin typeface="Arial Narrow" panose="020B0606020202030204" pitchFamily="34" charset="0"/>
              </a:rPr>
              <a:t>	Elle </a:t>
            </a:r>
            <a:r>
              <a:rPr lang="fr-FR" sz="1334" dirty="0">
                <a:latin typeface="Arial Narrow" panose="020B0606020202030204" pitchFamily="34" charset="0"/>
              </a:rPr>
              <a:t>exerce une </a:t>
            </a:r>
            <a:r>
              <a:rPr lang="fr-FR" sz="1334" dirty="0" smtClean="0">
                <a:latin typeface="Arial Narrow" panose="020B0606020202030204" pitchFamily="34" charset="0"/>
              </a:rPr>
              <a:t>action sur </a:t>
            </a:r>
            <a:r>
              <a:rPr lang="fr-FR" sz="1334" dirty="0">
                <a:latin typeface="Arial Narrow" panose="020B0606020202030204" pitchFamily="34" charset="0"/>
              </a:rPr>
              <a:t>la potence 1 au point B : </a:t>
            </a:r>
            <a:r>
              <a:rPr lang="fr-FR" sz="1334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B2/1</a:t>
            </a:r>
          </a:p>
          <a:p>
            <a:pPr algn="just">
              <a:tabLst>
                <a:tab pos="252547" algn="l"/>
              </a:tabLst>
            </a:pPr>
            <a:endParaRPr lang="fr-FR" sz="1334" b="1" baseline="-25000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La droite d’action est (DB)</a:t>
            </a: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2 inconnues de liaison dans le repère local </a:t>
            </a:r>
            <a:r>
              <a:rPr lang="fr-FR" sz="1334" dirty="0" smtClean="0">
                <a:latin typeface="Arial Narrow" panose="020B0606020202030204" pitchFamily="34" charset="0"/>
              </a:rPr>
              <a:t>:</a:t>
            </a:r>
          </a:p>
          <a:p>
            <a:pPr marL="976479" lvl="2" indent="-272205" algn="just">
              <a:buFont typeface="Wingdings" panose="05000000000000000000" pitchFamily="2" charset="2"/>
              <a:buChar char="§"/>
            </a:pPr>
            <a:r>
              <a:rPr lang="fr-FR" sz="1334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Bx2/1</a:t>
            </a:r>
            <a:r>
              <a:rPr lang="fr-FR" sz="1334" dirty="0" smtClean="0">
                <a:latin typeface="Arial Narrow" panose="020B0606020202030204" pitchFamily="34" charset="0"/>
              </a:rPr>
              <a:t> </a:t>
            </a:r>
            <a:r>
              <a:rPr lang="fr-FR" sz="1334" dirty="0">
                <a:latin typeface="Arial Narrow" panose="020B0606020202030204" pitchFamily="34" charset="0"/>
              </a:rPr>
              <a:t>et </a:t>
            </a:r>
            <a:r>
              <a:rPr lang="fr-FR" sz="1334" b="1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By2/1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endParaRPr lang="fr-FR" sz="1334" dirty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L’intensité reste à déterminer</a:t>
            </a: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b="1" dirty="0">
                <a:latin typeface="Arial Narrow" panose="020B0606020202030204" pitchFamily="34" charset="0"/>
              </a:rPr>
              <a:t>Le poteau 3 </a:t>
            </a:r>
            <a:r>
              <a:rPr lang="fr-FR" sz="1334" dirty="0">
                <a:latin typeface="Arial Narrow" panose="020B0606020202030204" pitchFamily="34" charset="0"/>
              </a:rPr>
              <a:t>exerce une action sur la </a:t>
            </a:r>
            <a:r>
              <a:rPr lang="fr-FR" sz="1334" b="1" dirty="0">
                <a:latin typeface="Arial Narrow" panose="020B0606020202030204" pitchFamily="34" charset="0"/>
              </a:rPr>
              <a:t>potence 1</a:t>
            </a:r>
            <a:r>
              <a:rPr lang="fr-FR" sz="1334" dirty="0">
                <a:latin typeface="Arial Narrow" panose="020B0606020202030204" pitchFamily="34" charset="0"/>
              </a:rPr>
              <a:t> au </a:t>
            </a:r>
            <a:r>
              <a:rPr lang="fr-FR" sz="1334" b="1" dirty="0">
                <a:latin typeface="Arial Narrow" panose="020B0606020202030204" pitchFamily="34" charset="0"/>
              </a:rPr>
              <a:t>point </a:t>
            </a:r>
            <a:r>
              <a:rPr lang="fr-FR" sz="1334" b="1" dirty="0" smtClean="0">
                <a:latin typeface="Arial Narrow" panose="020B0606020202030204" pitchFamily="34" charset="0"/>
              </a:rPr>
              <a:t>C</a:t>
            </a:r>
            <a:endParaRPr lang="fr-FR" sz="1334" dirty="0">
              <a:latin typeface="Arial Narrow" panose="020B0606020202030204" pitchFamily="34" charset="0"/>
            </a:endParaRPr>
          </a:p>
          <a:p>
            <a:pPr>
              <a:tabLst>
                <a:tab pos="269875" algn="l"/>
              </a:tabLst>
            </a:pPr>
            <a:r>
              <a:rPr lang="fr-FR" sz="1334" dirty="0">
                <a:latin typeface="Arial Narrow" panose="020B0606020202030204" pitchFamily="34" charset="0"/>
              </a:rPr>
              <a:t>	</a:t>
            </a:r>
            <a:r>
              <a:rPr lang="fr-FR" sz="1334" dirty="0" smtClean="0">
                <a:latin typeface="Arial Narrow" panose="020B0606020202030204" pitchFamily="34" charset="0"/>
              </a:rPr>
              <a:t>par </a:t>
            </a:r>
            <a:r>
              <a:rPr lang="fr-FR" sz="1334" dirty="0" smtClean="0">
                <a:latin typeface="Arial Narrow" panose="020B0606020202030204" pitchFamily="34" charset="0"/>
              </a:rPr>
              <a:t>l’intermédiaire d’une liaison </a:t>
            </a:r>
            <a:r>
              <a:rPr lang="fr-FR" sz="1334" dirty="0" smtClean="0">
                <a:latin typeface="Arial Narrow" panose="020B0606020202030204" pitchFamily="34" charset="0"/>
              </a:rPr>
              <a:t>pivot :</a:t>
            </a:r>
            <a:endParaRPr lang="fr-FR" sz="1334" dirty="0" smtClean="0">
              <a:latin typeface="Arial Narrow" panose="020B0606020202030204" pitchFamily="34" charset="0"/>
            </a:endParaRPr>
          </a:p>
          <a:p>
            <a:pPr>
              <a:tabLst>
                <a:tab pos="252547" algn="l"/>
              </a:tabLst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marL="615794" lvl="1" indent="-272205">
              <a:buFont typeface="Wingdings" panose="05000000000000000000" pitchFamily="2" charset="2"/>
              <a:buChar char="§"/>
            </a:pPr>
            <a:r>
              <a:rPr lang="fr-FR" sz="1334" dirty="0" smtClean="0">
                <a:latin typeface="Arial Narrow" panose="020B0606020202030204" pitchFamily="34" charset="0"/>
              </a:rPr>
              <a:t>Deux </a:t>
            </a:r>
            <a:r>
              <a:rPr lang="fr-FR" sz="1334" dirty="0">
                <a:latin typeface="Arial Narrow" panose="020B0606020202030204" pitchFamily="34" charset="0"/>
              </a:rPr>
              <a:t>inconnues de liaison dans le repère local : 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Cx3/1</a:t>
            </a:r>
            <a:r>
              <a:rPr lang="fr-FR" sz="1334" dirty="0">
                <a:latin typeface="Arial Narrow" panose="020B0606020202030204" pitchFamily="34" charset="0"/>
              </a:rPr>
              <a:t> et 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Cy3/1</a:t>
            </a:r>
            <a:endParaRPr lang="fr-FR" sz="1334" b="1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pPr marL="615794" lvl="1" indent="-272205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L’intensité est à déterminer</a:t>
            </a:r>
          </a:p>
          <a:p>
            <a:pPr lvl="1"/>
            <a:endParaRPr lang="fr-FR" sz="1334" dirty="0" smtClean="0">
              <a:latin typeface="Arial Narrow" panose="020B0606020202030204" pitchFamily="34" charset="0"/>
            </a:endParaRPr>
          </a:p>
          <a:p>
            <a:pPr lvl="1"/>
            <a:endParaRPr lang="fr-FR" sz="1334" dirty="0" smtClean="0">
              <a:latin typeface="Arial Narrow" panose="020B0606020202030204" pitchFamily="34" charset="0"/>
            </a:endParaRPr>
          </a:p>
          <a:p>
            <a:pPr lvl="1"/>
            <a:endParaRPr lang="fr-FR" sz="1334" dirty="0">
              <a:latin typeface="Arial Narrow" panose="020B0606020202030204" pitchFamily="34" charset="0"/>
            </a:endParaRPr>
          </a:p>
          <a:p>
            <a:pPr lvl="1"/>
            <a:endParaRPr lang="fr-FR" sz="1334" dirty="0" smtClean="0">
              <a:latin typeface="Arial Narrow" panose="020B0606020202030204" pitchFamily="34" charset="0"/>
            </a:endParaRPr>
          </a:p>
          <a:p>
            <a:pPr lvl="1"/>
            <a:endParaRPr lang="fr-FR" sz="1334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 startAt="2"/>
            </a:pPr>
            <a:r>
              <a:rPr lang="fr-FR" sz="1600" b="1" dirty="0">
                <a:latin typeface="Arial Narrow" panose="020B0606020202030204" pitchFamily="34" charset="0"/>
              </a:rPr>
              <a:t>Exprimer le vecteur R</a:t>
            </a:r>
            <a:r>
              <a:rPr lang="fr-FR" sz="1600" b="1" baseline="-25000" dirty="0">
                <a:latin typeface="Arial Narrow" panose="020B0606020202030204" pitchFamily="34" charset="0"/>
              </a:rPr>
              <a:t>B2/1</a:t>
            </a:r>
            <a:r>
              <a:rPr lang="fr-FR" sz="1600" b="1" dirty="0">
                <a:latin typeface="Arial Narrow" panose="020B0606020202030204" pitchFamily="34" charset="0"/>
              </a:rPr>
              <a:t> </a:t>
            </a:r>
            <a:r>
              <a:rPr lang="fr-FR" sz="1600" b="1" dirty="0" smtClean="0">
                <a:latin typeface="Arial Narrow" panose="020B0606020202030204" pitchFamily="34" charset="0"/>
              </a:rPr>
              <a:t>dans les directions du repère local :</a:t>
            </a:r>
            <a:endParaRPr lang="fr-FR" sz="1600" b="1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 startAt="2"/>
            </a:pPr>
            <a:endParaRPr lang="fr-FR" sz="1334" b="1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</a:t>
            </a:r>
            <a:r>
              <a:rPr lang="fr-FR" sz="1334" baseline="-25000" dirty="0">
                <a:latin typeface="Arial Narrow" panose="020B0606020202030204" pitchFamily="34" charset="0"/>
              </a:rPr>
              <a:t>Bx2/1</a:t>
            </a:r>
            <a:r>
              <a:rPr lang="fr-FR" sz="1334" dirty="0">
                <a:latin typeface="Arial Narrow" panose="020B0606020202030204" pitchFamily="34" charset="0"/>
              </a:rPr>
              <a:t> : la relation entre R</a:t>
            </a:r>
            <a:r>
              <a:rPr lang="fr-FR" sz="1334" baseline="-25000" dirty="0">
                <a:latin typeface="Arial Narrow" panose="020B0606020202030204" pitchFamily="34" charset="0"/>
              </a:rPr>
              <a:t>B2/1</a:t>
            </a:r>
            <a:r>
              <a:rPr lang="fr-FR" sz="1334" dirty="0">
                <a:latin typeface="Arial Narrow" panose="020B0606020202030204" pitchFamily="34" charset="0"/>
              </a:rPr>
              <a:t> et R</a:t>
            </a:r>
            <a:r>
              <a:rPr lang="fr-FR" sz="1334" baseline="-25000" dirty="0">
                <a:latin typeface="Arial Narrow" panose="020B0606020202030204" pitchFamily="34" charset="0"/>
              </a:rPr>
              <a:t>Bx2/1</a:t>
            </a:r>
            <a:r>
              <a:rPr lang="fr-FR" sz="1334" dirty="0">
                <a:latin typeface="Arial Narrow" panose="020B0606020202030204" pitchFamily="34" charset="0"/>
              </a:rPr>
              <a:t> est : </a:t>
            </a:r>
          </a:p>
          <a:p>
            <a:r>
              <a:rPr lang="fr-FR" sz="1334" b="1" dirty="0">
                <a:latin typeface="Arial Narrow" panose="020B0606020202030204" pitchFamily="34" charset="0"/>
              </a:rPr>
              <a:t>	</a:t>
            </a:r>
            <a:endParaRPr lang="fr-FR" sz="1334" b="1" dirty="0" smtClean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  <a:p>
            <a:endParaRPr lang="fr-FR" sz="1334" b="1" dirty="0" smtClean="0">
              <a:latin typeface="Arial Narrow" panose="020B0606020202030204" pitchFamily="34" charset="0"/>
            </a:endParaRPr>
          </a:p>
          <a:p>
            <a:endParaRPr lang="fr-FR" sz="1334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</a:t>
            </a:r>
            <a:r>
              <a:rPr lang="fr-FR" sz="1334" baseline="-25000" dirty="0">
                <a:latin typeface="Arial Narrow" panose="020B0606020202030204" pitchFamily="34" charset="0"/>
              </a:rPr>
              <a:t>By2/1</a:t>
            </a:r>
            <a:r>
              <a:rPr lang="fr-FR" sz="1334" dirty="0">
                <a:latin typeface="Arial Narrow" panose="020B0606020202030204" pitchFamily="34" charset="0"/>
              </a:rPr>
              <a:t>: la relation entre R</a:t>
            </a:r>
            <a:r>
              <a:rPr lang="fr-FR" sz="1334" baseline="-25000" dirty="0">
                <a:latin typeface="Arial Narrow" panose="020B0606020202030204" pitchFamily="34" charset="0"/>
              </a:rPr>
              <a:t>B2/1</a:t>
            </a:r>
            <a:r>
              <a:rPr lang="fr-FR" sz="1334" dirty="0">
                <a:latin typeface="Arial Narrow" panose="020B0606020202030204" pitchFamily="34" charset="0"/>
              </a:rPr>
              <a:t> et R</a:t>
            </a:r>
            <a:r>
              <a:rPr lang="fr-FR" sz="1334" baseline="-25000" dirty="0">
                <a:latin typeface="Arial Narrow" panose="020B0606020202030204" pitchFamily="34" charset="0"/>
              </a:rPr>
              <a:t>By2/1</a:t>
            </a:r>
            <a:r>
              <a:rPr lang="fr-FR" sz="1334" dirty="0">
                <a:latin typeface="Arial Narrow" panose="020B0606020202030204" pitchFamily="34" charset="0"/>
              </a:rPr>
              <a:t> est :</a:t>
            </a:r>
          </a:p>
          <a:p>
            <a:r>
              <a:rPr lang="fr-FR" sz="1334" b="1" dirty="0">
                <a:latin typeface="Arial Narrow" panose="020B0606020202030204" pitchFamily="34" charset="0"/>
              </a:rPr>
              <a:t>	</a:t>
            </a:r>
            <a:endParaRPr lang="fr-FR" sz="1334" b="1" dirty="0" smtClean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</p:txBody>
      </p:sp>
      <p:grpSp>
        <p:nvGrpSpPr>
          <p:cNvPr id="78" name="Groupe 77"/>
          <p:cNvGrpSpPr/>
          <p:nvPr/>
        </p:nvGrpSpPr>
        <p:grpSpPr>
          <a:xfrm>
            <a:off x="5733000" y="6321000"/>
            <a:ext cx="955762" cy="789533"/>
            <a:chOff x="351278" y="5561791"/>
            <a:chExt cx="1539446" cy="1271701"/>
          </a:xfrm>
        </p:grpSpPr>
        <p:cxnSp>
          <p:nvCxnSpPr>
            <p:cNvPr id="79" name="Connecteur droit 78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e 79"/>
            <p:cNvGrpSpPr/>
            <p:nvPr/>
          </p:nvGrpSpPr>
          <p:grpSpPr>
            <a:xfrm>
              <a:off x="351278" y="5561791"/>
              <a:ext cx="1539446" cy="1271701"/>
              <a:chOff x="351278" y="5561791"/>
              <a:chExt cx="1539446" cy="1271701"/>
            </a:xfrm>
          </p:grpSpPr>
          <p:cxnSp>
            <p:nvCxnSpPr>
              <p:cNvPr id="81" name="Connecteur droit 80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Groupe 81"/>
              <p:cNvGrpSpPr/>
              <p:nvPr/>
            </p:nvGrpSpPr>
            <p:grpSpPr>
              <a:xfrm>
                <a:off x="351278" y="5561791"/>
                <a:ext cx="1539446" cy="1271701"/>
                <a:chOff x="358168" y="5558915"/>
                <a:chExt cx="1539446" cy="1271701"/>
              </a:xfrm>
            </p:grpSpPr>
            <p:sp>
              <p:nvSpPr>
                <p:cNvPr id="83" name="Arc 82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84" name="ZoneTexte 83"/>
                <p:cNvSpPr txBox="1"/>
                <p:nvPr/>
              </p:nvSpPr>
              <p:spPr>
                <a:xfrm>
                  <a:off x="1271019" y="6346551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85" name="ZoneTexte 84"/>
                <p:cNvSpPr txBox="1"/>
                <p:nvPr/>
              </p:nvSpPr>
              <p:spPr>
                <a:xfrm>
                  <a:off x="542112" y="5558915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86" name="ZoneTexte 85"/>
                <p:cNvSpPr txBox="1"/>
                <p:nvPr/>
              </p:nvSpPr>
              <p:spPr>
                <a:xfrm>
                  <a:off x="930740" y="5975792"/>
                  <a:ext cx="866824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8034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/>
          <p:cNvGrpSpPr/>
          <p:nvPr/>
        </p:nvGrpSpPr>
        <p:grpSpPr>
          <a:xfrm>
            <a:off x="649186" y="4569881"/>
            <a:ext cx="4902840" cy="1156482"/>
            <a:chOff x="1043212" y="3785991"/>
            <a:chExt cx="5146847" cy="1214038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1482906" y="4049197"/>
              <a:ext cx="4320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Ellipse 4"/>
            <p:cNvSpPr/>
            <p:nvPr/>
          </p:nvSpPr>
          <p:spPr>
            <a:xfrm>
              <a:off x="1410906" y="3977197"/>
              <a:ext cx="144000" cy="14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3"/>
            </a:p>
          </p:txBody>
        </p:sp>
        <p:sp>
          <p:nvSpPr>
            <p:cNvPr id="6" name="Ellipse 5"/>
            <p:cNvSpPr/>
            <p:nvPr/>
          </p:nvSpPr>
          <p:spPr>
            <a:xfrm>
              <a:off x="4290112" y="3977197"/>
              <a:ext cx="144000" cy="14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3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830059" y="3951471"/>
              <a:ext cx="360000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A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109953" y="4072306"/>
              <a:ext cx="360317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B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43212" y="3785991"/>
              <a:ext cx="378176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C</a:t>
              </a:r>
            </a:p>
          </p:txBody>
        </p:sp>
        <p:cxnSp>
          <p:nvCxnSpPr>
            <p:cNvPr id="23" name="Connecteur droit 22"/>
            <p:cNvCxnSpPr/>
            <p:nvPr/>
          </p:nvCxnSpPr>
          <p:spPr>
            <a:xfrm>
              <a:off x="1338112" y="4769991"/>
              <a:ext cx="459915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1482906" y="4182303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4362112" y="4208029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5792102" y="4208029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V="1">
              <a:off x="1410906" y="4716403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flipV="1">
              <a:off x="4290112" y="4716403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flipV="1">
              <a:off x="5720102" y="4708948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2605363" y="4376451"/>
              <a:ext cx="726954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0.70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844685" y="4383544"/>
              <a:ext cx="752386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0.30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3086807" y="7491547"/>
            <a:ext cx="955762" cy="789533"/>
            <a:chOff x="351278" y="5561791"/>
            <a:chExt cx="1539446" cy="1271701"/>
          </a:xfrm>
        </p:grpSpPr>
        <p:cxnSp>
          <p:nvCxnSpPr>
            <p:cNvPr id="36" name="Connecteur droit 35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e 36"/>
            <p:cNvGrpSpPr/>
            <p:nvPr/>
          </p:nvGrpSpPr>
          <p:grpSpPr>
            <a:xfrm>
              <a:off x="351278" y="5561791"/>
              <a:ext cx="1539446" cy="1271701"/>
              <a:chOff x="351278" y="5561791"/>
              <a:chExt cx="1539446" cy="1271701"/>
            </a:xfrm>
          </p:grpSpPr>
          <p:cxnSp>
            <p:nvCxnSpPr>
              <p:cNvPr id="38" name="Connecteur droit 37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e 38"/>
              <p:cNvGrpSpPr/>
              <p:nvPr/>
            </p:nvGrpSpPr>
            <p:grpSpPr>
              <a:xfrm>
                <a:off x="351278" y="5561791"/>
                <a:ext cx="1539446" cy="1271701"/>
                <a:chOff x="358168" y="5558915"/>
                <a:chExt cx="1539446" cy="1271701"/>
              </a:xfrm>
            </p:grpSpPr>
            <p:sp>
              <p:nvSpPr>
                <p:cNvPr id="40" name="Arc 39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1271019" y="6346551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42" name="ZoneTexte 41"/>
                <p:cNvSpPr txBox="1"/>
                <p:nvPr/>
              </p:nvSpPr>
              <p:spPr>
                <a:xfrm>
                  <a:off x="542112" y="5558915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>
                  <a:off x="930740" y="5975792"/>
                  <a:ext cx="866824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  <p:sp>
        <p:nvSpPr>
          <p:cNvPr id="44" name="ZoneTexte 43"/>
          <p:cNvSpPr txBox="1"/>
          <p:nvPr/>
        </p:nvSpPr>
        <p:spPr>
          <a:xfrm>
            <a:off x="283624" y="1055668"/>
            <a:ext cx="62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6647" indent="-326647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BILAN </a:t>
            </a:r>
            <a:r>
              <a:rPr lang="fr-FR" sz="1800" b="1" dirty="0">
                <a:latin typeface="Arial Narrow" panose="020B0606020202030204" pitchFamily="34" charset="0"/>
              </a:rPr>
              <a:t>DES ACTIONS EXTERIEURES</a:t>
            </a:r>
          </a:p>
        </p:txBody>
      </p:sp>
    </p:spTree>
    <p:extLst>
      <p:ext uri="{BB962C8B-B14F-4D97-AF65-F5344CB8AC3E}">
        <p14:creationId xmlns:p14="http://schemas.microsoft.com/office/powerpoint/2010/main" val="13839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1893" y="1089555"/>
            <a:ext cx="617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6647" indent="-326647">
              <a:buFont typeface="Wingdings" panose="05000000000000000000" pitchFamily="2" charset="2"/>
              <a:buChar char="v"/>
            </a:pPr>
            <a:r>
              <a:rPr lang="fr-FR" sz="1800" b="1" cap="all" dirty="0" smtClean="0">
                <a:latin typeface="Arial Narrow" panose="020B0606020202030204" pitchFamily="34" charset="0"/>
              </a:rPr>
              <a:t>Ecriture </a:t>
            </a:r>
            <a:r>
              <a:rPr lang="fr-FR" sz="1800" b="1" cap="all" dirty="0">
                <a:latin typeface="Arial Narrow" panose="020B0606020202030204" pitchFamily="34" charset="0"/>
              </a:rPr>
              <a:t>DU PFS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89554"/>
              </p:ext>
            </p:extLst>
          </p:nvPr>
        </p:nvGraphicFramePr>
        <p:xfrm>
          <a:off x="33582" y="3101163"/>
          <a:ext cx="6758504" cy="473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126"/>
                <a:gridCol w="983941"/>
                <a:gridCol w="112505"/>
                <a:gridCol w="1118309"/>
                <a:gridCol w="2217623"/>
              </a:tblGrid>
              <a:tr h="354166">
                <a:tc gridSpan="5">
                  <a:txBody>
                    <a:bodyPr/>
                    <a:lstStyle/>
                    <a:p>
                      <a:pPr algn="ctr"/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fr-FR" sz="1300" b="0" baseline="0" dirty="0" smtClean="0">
                          <a:latin typeface="Arial Narrow" panose="020B0606020202030204" pitchFamily="34" charset="0"/>
                        </a:rPr>
                        <a:t> EQUATIONS DU PRINCIPE FONDAMENTAL DE LA STATIQUE</a:t>
                      </a:r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402223">
                <a:tc>
                  <a:txBody>
                    <a:bodyPr/>
                    <a:lstStyle/>
                    <a:p>
                      <a:pPr marL="0" marR="0" lvl="2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F/x = 0</a:t>
                      </a:r>
                    </a:p>
                  </a:txBody>
                  <a:tcPr marL="87105" marR="87105" marT="43552" marB="43552"/>
                </a:tc>
                <a:tc gridSpan="3">
                  <a:txBody>
                    <a:bodyPr/>
                    <a:lstStyle/>
                    <a:p>
                      <a:pPr marL="0" marR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F/y = 0</a:t>
                      </a: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Mfz/B = 0</a:t>
                      </a:r>
                    </a:p>
                  </a:txBody>
                  <a:tcPr marL="87105" marR="87105" marT="43552" marB="43552"/>
                </a:tc>
              </a:tr>
              <a:tr h="1594741">
                <a:tc>
                  <a:txBody>
                    <a:bodyPr/>
                    <a:lstStyle/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Bx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</a:t>
                      </a: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0</a:t>
                      </a: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Bx</a:t>
                      </a: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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1001.4 daN 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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0" marR="0" lvl="2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300" b="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gridSpan="3">
                  <a:txBody>
                    <a:bodyPr/>
                    <a:lstStyle/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</a:t>
                      </a: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- F = 0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 - </a:t>
                      </a: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F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 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+ 500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714.3 daN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-0.3F - 0.7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0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- (0.3F / 0.7)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- (150 / 0.7)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= - 214.3 daN 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</a:t>
                      </a:r>
                      <a:endParaRPr lang="fr-FR" sz="1300" b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</a:tr>
              <a:tr h="354166">
                <a:tc gridSpan="5"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latin typeface="Arial Narrow" panose="020B0606020202030204" pitchFamily="34" charset="0"/>
                        </a:rPr>
                        <a:t>D’après</a:t>
                      </a:r>
                      <a:r>
                        <a:rPr lang="fr-FR" sz="1500" b="1" baseline="0" dirty="0" smtClean="0">
                          <a:latin typeface="Arial Narrow" panose="020B0606020202030204" pitchFamily="34" charset="0"/>
                        </a:rPr>
                        <a:t> le bilan des actions extérieures : </a:t>
                      </a:r>
                      <a:endParaRPr lang="fr-FR" sz="1500" b="1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115340">
                <a:tc gridSpan="2">
                  <a:txBody>
                    <a:bodyPr/>
                    <a:lstStyle/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= 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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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1001.4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 daN 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pPr marL="285750" lvl="3" indent="-285750">
                        <a:buFont typeface="Wingdings" panose="05000000000000000000" pitchFamily="2" charset="2"/>
                        <a:buChar char="q"/>
                      </a:pPr>
                      <a:endParaRPr lang="fr-FR" sz="14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lvl="3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sin (35.5°)</a:t>
                      </a:r>
                    </a:p>
                    <a:p>
                      <a:pPr marL="285750" lvl="3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/ sin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/ sin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1230 daN </a:t>
                      </a:r>
                      <a:endParaRPr lang="fr-FR" sz="13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lvl="3" indent="0">
                        <a:buFont typeface="Wingdings" panose="05000000000000000000" pitchFamily="2" charset="2"/>
                        <a:buNone/>
                      </a:pPr>
                      <a:endParaRPr lang="fr-FR" sz="13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54166">
                <a:tc gridSpan="5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Conclusion</a:t>
                      </a: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3" indent="0">
                        <a:buFont typeface="Wingdings" panose="05000000000000000000" pitchFamily="2" charset="2"/>
                        <a:buNone/>
                      </a:pPr>
                      <a:endParaRPr lang="fr-FR" sz="14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7671">
                <a:tc gridSpan="3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1001.4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 daN 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714.3 daN 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1001.4 daN 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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500" b="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5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= - 214.3 daN </a:t>
                      </a:r>
                      <a:r>
                        <a:rPr lang="fr-FR" sz="15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</a:t>
                      </a:r>
                      <a:endParaRPr lang="fr-FR" sz="1500" b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3503" y="3873000"/>
            <a:ext cx="2203497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88288" y="5838493"/>
            <a:ext cx="2416712" cy="949685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582" y="5838494"/>
            <a:ext cx="2243418" cy="955040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169058" y="7350464"/>
            <a:ext cx="1934817" cy="444096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22711" y="7350464"/>
            <a:ext cx="1934817" cy="444096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421000" y="3925135"/>
            <a:ext cx="2109748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651149" y="3874628"/>
            <a:ext cx="2017852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419</Words>
  <Application>Microsoft Office PowerPoint</Application>
  <PresentationFormat>Format A4 (210 x 297 mm)</PresentationFormat>
  <Paragraphs>164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Arial Rounded MT Bold</vt:lpstr>
      <vt:lpstr>Calibri</vt:lpstr>
      <vt:lpstr>Calibri Light</vt:lpstr>
      <vt:lpstr>Symbol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Simon</dc:creator>
  <cp:lastModifiedBy>Simon</cp:lastModifiedBy>
  <cp:revision>57</cp:revision>
  <cp:lastPrinted>2016-10-04T07:56:03Z</cp:lastPrinted>
  <dcterms:created xsi:type="dcterms:W3CDTF">2016-09-14T15:09:04Z</dcterms:created>
  <dcterms:modified xsi:type="dcterms:W3CDTF">2016-10-04T07:57:04Z</dcterms:modified>
</cp:coreProperties>
</file>