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3" autoAdjust="0"/>
    <p:restoredTop sz="94660"/>
  </p:normalViewPr>
  <p:slideViewPr>
    <p:cSldViewPr>
      <p:cViewPr>
        <p:scale>
          <a:sx n="75" d="100"/>
          <a:sy n="75" d="100"/>
        </p:scale>
        <p:origin x="43" y="35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33528-B522-4FF0-B9A3-4ADBCD7FBF59}" type="datetimeFigureOut">
              <a:rPr lang="fr-FR" smtClean="0"/>
              <a:t>09/04/2020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FEC225-B7B1-42F0-90A8-987A263E88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759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EC225-B7B1-42F0-90A8-987A263E888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9709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116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25026861"/>
              </p:ext>
            </p:extLst>
          </p:nvPr>
        </p:nvGraphicFramePr>
        <p:xfrm>
          <a:off x="270467" y="286939"/>
          <a:ext cx="11651065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1157"/>
                <a:gridCol w="7704856"/>
                <a:gridCol w="1505052"/>
              </a:tblGrid>
              <a:tr h="2192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SAVOIRS TECHNOLOGIQUES</a:t>
                      </a:r>
                      <a:endParaRPr lang="fr-FR" sz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3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PRINCIPE</a:t>
                      </a:r>
                      <a:r>
                        <a:rPr lang="fr-FR" sz="3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FONDAMENTAL STATIQUE</a:t>
                      </a:r>
                      <a:endParaRPr lang="fr-FR" sz="3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92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4 – Mécanique</a:t>
                      </a:r>
                      <a:endParaRPr lang="fr-FR" sz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2192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MOREL – 01/04/20	</a:t>
                      </a:r>
                      <a:endParaRPr lang="fr-FR" sz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3" name="Imag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496" y="286939"/>
            <a:ext cx="1224136" cy="765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99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54" y="2265824"/>
            <a:ext cx="3460337" cy="4099507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224154" y="1192679"/>
            <a:ext cx="11721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EXERCICES SIMPLES RESOLUS (LES PROBLEMES SUIVANTS SONT TOUS ISOSTATIQUES)</a:t>
            </a:r>
            <a:endParaRPr lang="fr-FR" sz="2000" b="1" dirty="0"/>
          </a:p>
        </p:txBody>
      </p:sp>
      <p:sp>
        <p:nvSpPr>
          <p:cNvPr id="32" name="ZoneTexte 31"/>
          <p:cNvSpPr txBox="1"/>
          <p:nvPr/>
        </p:nvSpPr>
        <p:spPr>
          <a:xfrm>
            <a:off x="3935406" y="2103330"/>
            <a:ext cx="460851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ym typeface="Symbol" panose="05050102010706020507" pitchFamily="18" charset="2"/>
              </a:rPr>
              <a:t> Forces / x = 0</a:t>
            </a:r>
            <a:endParaRPr lang="fr-FR" dirty="0"/>
          </a:p>
        </p:txBody>
      </p:sp>
      <p:sp>
        <p:nvSpPr>
          <p:cNvPr id="40" name="ZoneTexte 39"/>
          <p:cNvSpPr txBox="1"/>
          <p:nvPr/>
        </p:nvSpPr>
        <p:spPr>
          <a:xfrm>
            <a:off x="3935406" y="2488250"/>
            <a:ext cx="11521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ym typeface="Symbol" panose="05050102010706020507" pitchFamily="18" charset="2"/>
              </a:rPr>
              <a:t>Pas de forces horizontales ici, on peut passer à la suite.</a:t>
            </a:r>
            <a:endParaRPr lang="fr-FR" dirty="0"/>
          </a:p>
        </p:txBody>
      </p:sp>
      <p:sp>
        <p:nvSpPr>
          <p:cNvPr id="41" name="ZoneTexte 40"/>
          <p:cNvSpPr txBox="1"/>
          <p:nvPr/>
        </p:nvSpPr>
        <p:spPr>
          <a:xfrm>
            <a:off x="224154" y="1654314"/>
            <a:ext cx="1152128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EXERCICE 1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364" y="4440584"/>
            <a:ext cx="223773" cy="819901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2359" y="4430436"/>
            <a:ext cx="228960" cy="819901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7443" y="3519296"/>
            <a:ext cx="583356" cy="94551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3841" y="2769308"/>
            <a:ext cx="612666" cy="1712344"/>
          </a:xfrm>
          <a:prstGeom prst="rect">
            <a:avLst/>
          </a:prstGeom>
        </p:spPr>
      </p:pic>
      <p:sp>
        <p:nvSpPr>
          <p:cNvPr id="48" name="ZoneTexte 47"/>
          <p:cNvSpPr txBox="1"/>
          <p:nvPr/>
        </p:nvSpPr>
        <p:spPr>
          <a:xfrm>
            <a:off x="3935406" y="2936603"/>
            <a:ext cx="460851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ym typeface="Symbol" panose="05050102010706020507" pitchFamily="18" charset="2"/>
              </a:rPr>
              <a:t> Forces / y = 0. On recense de gauche à droite.</a:t>
            </a:r>
            <a:endParaRPr lang="fr-FR" dirty="0"/>
          </a:p>
        </p:txBody>
      </p:sp>
      <p:sp>
        <p:nvSpPr>
          <p:cNvPr id="54" name="ZoneTexte 53"/>
          <p:cNvSpPr txBox="1"/>
          <p:nvPr/>
        </p:nvSpPr>
        <p:spPr>
          <a:xfrm>
            <a:off x="3935406" y="3431409"/>
            <a:ext cx="2520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sym typeface="Symbol" panose="05050102010706020507" pitchFamily="18" charset="2"/>
              </a:rPr>
              <a:t>Ra</a:t>
            </a:r>
            <a:r>
              <a:rPr lang="fr-FR" dirty="0" smtClean="0">
                <a:sym typeface="Symbol" panose="05050102010706020507" pitchFamily="18" charset="2"/>
              </a:rPr>
              <a:t> </a:t>
            </a:r>
            <a:r>
              <a:rPr lang="fr-FR" dirty="0" smtClean="0">
                <a:solidFill>
                  <a:srgbClr val="0070C0"/>
                </a:solidFill>
                <a:sym typeface="Symbol" panose="05050102010706020507" pitchFamily="18" charset="2"/>
              </a:rPr>
              <a:t>– 200 – 600 </a:t>
            </a:r>
            <a:r>
              <a:rPr lang="fr-FR" dirty="0" smtClean="0">
                <a:solidFill>
                  <a:srgbClr val="FF0000"/>
                </a:solidFill>
                <a:sym typeface="Symbol" panose="05050102010706020507" pitchFamily="18" charset="2"/>
              </a:rPr>
              <a:t>+ Rb </a:t>
            </a:r>
            <a:r>
              <a:rPr lang="fr-FR" dirty="0" smtClean="0">
                <a:sym typeface="Symbol" panose="05050102010706020507" pitchFamily="18" charset="2"/>
              </a:rPr>
              <a:t>= 0</a:t>
            </a:r>
            <a:endParaRPr lang="fr-FR" dirty="0"/>
          </a:p>
        </p:txBody>
      </p:sp>
      <p:sp>
        <p:nvSpPr>
          <p:cNvPr id="56" name="ZoneTexte 55"/>
          <p:cNvSpPr txBox="1"/>
          <p:nvPr/>
        </p:nvSpPr>
        <p:spPr>
          <a:xfrm>
            <a:off x="3935406" y="3819484"/>
            <a:ext cx="2520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sym typeface="Symbol" panose="05050102010706020507" pitchFamily="18" charset="2"/>
              </a:rPr>
              <a:t>Ra</a:t>
            </a:r>
            <a:r>
              <a:rPr lang="fr-FR" dirty="0" smtClean="0">
                <a:sym typeface="Symbol" panose="05050102010706020507" pitchFamily="18" charset="2"/>
              </a:rPr>
              <a:t> = </a:t>
            </a:r>
            <a:r>
              <a:rPr lang="fr-FR" dirty="0" smtClean="0">
                <a:solidFill>
                  <a:srgbClr val="0070C0"/>
                </a:solidFill>
                <a:sym typeface="Symbol" panose="05050102010706020507" pitchFamily="18" charset="2"/>
              </a:rPr>
              <a:t>800</a:t>
            </a:r>
            <a:r>
              <a:rPr lang="fr-FR" dirty="0" smtClean="0">
                <a:sym typeface="Symbol" panose="05050102010706020507" pitchFamily="18" charset="2"/>
              </a:rPr>
              <a:t> </a:t>
            </a:r>
            <a:r>
              <a:rPr lang="fr-FR" dirty="0" smtClean="0">
                <a:solidFill>
                  <a:srgbClr val="FF0000"/>
                </a:solidFill>
                <a:sym typeface="Symbol" panose="05050102010706020507" pitchFamily="18" charset="2"/>
              </a:rPr>
              <a:t>- Rb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Bulle ronde 18"/>
          <p:cNvSpPr/>
          <p:nvPr/>
        </p:nvSpPr>
        <p:spPr>
          <a:xfrm>
            <a:off x="5483932" y="2672916"/>
            <a:ext cx="3960440" cy="1331234"/>
          </a:xfrm>
          <a:prstGeom prst="wedgeEllipseCallout">
            <a:avLst>
              <a:gd name="adj1" fmla="val -55301"/>
              <a:gd name="adj2" fmla="val 48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On est coincé ici… On peut écrire aussi Rb = 800 –Ra</a:t>
            </a:r>
          </a:p>
          <a:p>
            <a:pPr algn="ctr"/>
            <a:r>
              <a:rPr lang="fr-FR" dirty="0" smtClean="0"/>
              <a:t>On passe donc à la 3° équation</a:t>
            </a:r>
            <a:endParaRPr lang="fr-FR" dirty="0"/>
          </a:p>
        </p:txBody>
      </p:sp>
      <p:sp>
        <p:nvSpPr>
          <p:cNvPr id="58" name="ZoneTexte 57"/>
          <p:cNvSpPr txBox="1"/>
          <p:nvPr/>
        </p:nvSpPr>
        <p:spPr>
          <a:xfrm>
            <a:off x="3935406" y="4296986"/>
            <a:ext cx="781002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ym typeface="Symbol" panose="05050102010706020507" pitchFamily="18" charset="2"/>
              </a:rPr>
              <a:t> Moment / A = 0. On recense aussi de gauche à droite : </a:t>
            </a:r>
            <a:r>
              <a:rPr lang="fr-FR" b="1" dirty="0" smtClean="0">
                <a:sym typeface="Symbol" panose="05050102010706020507" pitchFamily="18" charset="2"/>
              </a:rPr>
              <a:t>Force * </a:t>
            </a:r>
            <a:r>
              <a:rPr lang="fr-FR" b="1" dirty="0">
                <a:sym typeface="Symbol" panose="05050102010706020507" pitchFamily="18" charset="2"/>
              </a:rPr>
              <a:t>B</a:t>
            </a:r>
            <a:r>
              <a:rPr lang="fr-FR" b="1" dirty="0" smtClean="0">
                <a:sym typeface="Symbol" panose="05050102010706020507" pitchFamily="18" charset="2"/>
              </a:rPr>
              <a:t>ras de levier</a:t>
            </a:r>
            <a:endParaRPr lang="fr-FR" b="1" dirty="0"/>
          </a:p>
        </p:txBody>
      </p:sp>
      <p:sp>
        <p:nvSpPr>
          <p:cNvPr id="59" name="ZoneTexte 58"/>
          <p:cNvSpPr txBox="1"/>
          <p:nvPr/>
        </p:nvSpPr>
        <p:spPr>
          <a:xfrm>
            <a:off x="3935406" y="4800470"/>
            <a:ext cx="5436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  <a:sym typeface="Symbol" panose="05050102010706020507" pitchFamily="18" charset="2"/>
              </a:rPr>
              <a:t>(– 200 </a:t>
            </a:r>
            <a:r>
              <a:rPr lang="fr-FR" dirty="0">
                <a:sym typeface="Symbol" panose="05050102010706020507" pitchFamily="18" charset="2"/>
              </a:rPr>
              <a:t>*</a:t>
            </a:r>
            <a:r>
              <a:rPr lang="fr-FR" dirty="0" smtClean="0">
                <a:sym typeface="Symbol" panose="05050102010706020507" pitchFamily="18" charset="2"/>
              </a:rPr>
              <a:t> 1.50m) + (</a:t>
            </a:r>
            <a:r>
              <a:rPr lang="fr-FR" dirty="0" smtClean="0">
                <a:solidFill>
                  <a:srgbClr val="0070C0"/>
                </a:solidFill>
                <a:sym typeface="Symbol" panose="05050102010706020507" pitchFamily="18" charset="2"/>
              </a:rPr>
              <a:t>– 600</a:t>
            </a:r>
            <a:r>
              <a:rPr lang="fr-FR" dirty="0" smtClean="0">
                <a:sym typeface="Symbol" panose="05050102010706020507" pitchFamily="18" charset="2"/>
              </a:rPr>
              <a:t> * 3.20m) + (</a:t>
            </a:r>
            <a:r>
              <a:rPr lang="fr-FR" dirty="0" smtClean="0">
                <a:solidFill>
                  <a:srgbClr val="FF0000"/>
                </a:solidFill>
                <a:sym typeface="Symbol" panose="05050102010706020507" pitchFamily="18" charset="2"/>
              </a:rPr>
              <a:t>Rb</a:t>
            </a:r>
            <a:r>
              <a:rPr lang="fr-FR" dirty="0" smtClean="0">
                <a:sym typeface="Symbol" panose="05050102010706020507" pitchFamily="18" charset="2"/>
              </a:rPr>
              <a:t> * 4.00m) </a:t>
            </a:r>
            <a:r>
              <a:rPr lang="fr-FR" dirty="0" smtClean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  <a:r>
              <a:rPr lang="fr-FR" dirty="0" smtClean="0">
                <a:sym typeface="Symbol" panose="05050102010706020507" pitchFamily="18" charset="2"/>
              </a:rPr>
              <a:t>= 0</a:t>
            </a:r>
            <a:endParaRPr lang="fr-FR" dirty="0"/>
          </a:p>
        </p:txBody>
      </p:sp>
      <p:sp>
        <p:nvSpPr>
          <p:cNvPr id="23" name="Rectangle à coins arrondis 22"/>
          <p:cNvSpPr/>
          <p:nvPr/>
        </p:nvSpPr>
        <p:spPr>
          <a:xfrm>
            <a:off x="83332" y="2075003"/>
            <a:ext cx="3814923" cy="448634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0587" y="2965013"/>
            <a:ext cx="2445380" cy="1758644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8959" y="2742124"/>
            <a:ext cx="2671179" cy="2853359"/>
          </a:xfrm>
          <a:prstGeom prst="rect">
            <a:avLst/>
          </a:prstGeom>
        </p:spPr>
      </p:pic>
      <p:sp>
        <p:nvSpPr>
          <p:cNvPr id="20" name="Organigramme : Alternative 19"/>
          <p:cNvSpPr/>
          <p:nvPr/>
        </p:nvSpPr>
        <p:spPr>
          <a:xfrm>
            <a:off x="302286" y="1135150"/>
            <a:ext cx="11680934" cy="5368668"/>
          </a:xfrm>
          <a:prstGeom prst="flowChartAlternateProces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4000" dirty="0" smtClean="0">
                <a:latin typeface="Archivo Narrow" panose="020B0506020202020B04" pitchFamily="34" charset="0"/>
              </a:rPr>
              <a:t>RAPPEL</a:t>
            </a:r>
          </a:p>
          <a:p>
            <a:endParaRPr lang="fr-FR" sz="1200" dirty="0" smtClean="0">
              <a:latin typeface="Archivo Narrow" panose="020B0506020202020B04" pitchFamily="34" charset="0"/>
            </a:endParaRPr>
          </a:p>
          <a:p>
            <a:r>
              <a:rPr lang="fr-FR" sz="2800" u="sng" dirty="0" smtClean="0">
                <a:latin typeface="Archivo Narrow" panose="020B0506020202020B04" pitchFamily="34" charset="0"/>
              </a:rPr>
              <a:t>Les 3 équations de la statique sont :</a:t>
            </a:r>
          </a:p>
          <a:p>
            <a:endParaRPr lang="fr-FR" sz="1400" u="sng" dirty="0" smtClean="0">
              <a:latin typeface="Archivo Narrow" panose="020B0506020202020B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2800" dirty="0" smtClean="0">
                <a:latin typeface="Archivo Narrow" panose="020B0506020202020B04" pitchFamily="34" charset="0"/>
              </a:rPr>
              <a:t>Somme (</a:t>
            </a:r>
            <a:r>
              <a:rPr lang="fr-FR" sz="2800" dirty="0" smtClean="0">
                <a:latin typeface="Archivo Narrow" panose="020B0506020202020B04" pitchFamily="34" charset="0"/>
                <a:sym typeface="Symbol" panose="05050102010706020507" pitchFamily="18" charset="2"/>
              </a:rPr>
              <a:t>) des forces sur l’axe X égale vecteur nul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>
                <a:latin typeface="Archivo Narrow" panose="020B0506020202020B04" pitchFamily="34" charset="0"/>
              </a:rPr>
              <a:t>Somme (</a:t>
            </a:r>
            <a:r>
              <a:rPr lang="fr-FR" sz="2800" dirty="0">
                <a:latin typeface="Archivo Narrow" panose="020B0506020202020B04" pitchFamily="34" charset="0"/>
                <a:sym typeface="Symbol" panose="05050102010706020507" pitchFamily="18" charset="2"/>
              </a:rPr>
              <a:t>) des forces sur l’axe </a:t>
            </a:r>
            <a:r>
              <a:rPr lang="fr-FR" sz="2800" dirty="0" smtClean="0">
                <a:latin typeface="Archivo Narrow" panose="020B0506020202020B04" pitchFamily="34" charset="0"/>
                <a:sym typeface="Symbol" panose="05050102010706020507" pitchFamily="18" charset="2"/>
              </a:rPr>
              <a:t>Y </a:t>
            </a:r>
            <a:r>
              <a:rPr lang="fr-FR" sz="2800" dirty="0">
                <a:latin typeface="Archivo Narrow" panose="020B0506020202020B04" pitchFamily="34" charset="0"/>
                <a:sym typeface="Symbol" panose="05050102010706020507" pitchFamily="18" charset="2"/>
              </a:rPr>
              <a:t>égale vecteur nul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>
                <a:latin typeface="Archivo Narrow" panose="020B0506020202020B04" pitchFamily="34" charset="0"/>
              </a:rPr>
              <a:t>Somme (</a:t>
            </a:r>
            <a:r>
              <a:rPr lang="fr-FR" sz="2800" dirty="0">
                <a:latin typeface="Archivo Narrow" panose="020B0506020202020B04" pitchFamily="34" charset="0"/>
                <a:sym typeface="Symbol" panose="05050102010706020507" pitchFamily="18" charset="2"/>
              </a:rPr>
              <a:t>) des </a:t>
            </a:r>
            <a:r>
              <a:rPr lang="fr-FR" sz="2800" dirty="0" smtClean="0">
                <a:latin typeface="Archivo Narrow" panose="020B0506020202020B04" pitchFamily="34" charset="0"/>
                <a:sym typeface="Symbol" panose="05050102010706020507" pitchFamily="18" charset="2"/>
              </a:rPr>
              <a:t>moments en un point </a:t>
            </a:r>
            <a:r>
              <a:rPr lang="fr-FR" sz="2000" dirty="0" smtClean="0">
                <a:latin typeface="Archivo Narrow" panose="020B0506020202020B04" pitchFamily="34" charset="0"/>
                <a:sym typeface="Symbol" panose="05050102010706020507" pitchFamily="18" charset="2"/>
              </a:rPr>
              <a:t>(quelconque) </a:t>
            </a:r>
            <a:r>
              <a:rPr lang="fr-FR" sz="2800" dirty="0" smtClean="0">
                <a:latin typeface="Archivo Narrow" panose="020B0506020202020B04" pitchFamily="34" charset="0"/>
                <a:sym typeface="Symbol" panose="05050102010706020507" pitchFamily="18" charset="2"/>
              </a:rPr>
              <a:t>égale </a:t>
            </a:r>
            <a:r>
              <a:rPr lang="fr-FR" sz="2800" dirty="0">
                <a:latin typeface="Archivo Narrow" panose="020B0506020202020B04" pitchFamily="34" charset="0"/>
                <a:sym typeface="Symbol" panose="05050102010706020507" pitchFamily="18" charset="2"/>
              </a:rPr>
              <a:t>vecteur nul </a:t>
            </a:r>
          </a:p>
          <a:p>
            <a:endParaRPr lang="fr-FR" sz="1400" dirty="0">
              <a:latin typeface="Archivo Narrow" panose="020B0506020202020B04" pitchFamily="34" charset="0"/>
              <a:sym typeface="Symbol" panose="05050102010706020507" pitchFamily="18" charset="2"/>
            </a:endParaRPr>
          </a:p>
          <a:p>
            <a:r>
              <a:rPr lang="fr-FR" sz="2800" u="sng" dirty="0" smtClean="0">
                <a:latin typeface="Archivo Narrow" panose="020B0506020202020B04" pitchFamily="34" charset="0"/>
                <a:sym typeface="Symbol" panose="05050102010706020507" pitchFamily="18" charset="2"/>
              </a:rPr>
              <a:t>Ou sous forme simplifiée :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>
                <a:latin typeface="Archivo Narrow" panose="020B0506020202020B04" pitchFamily="34" charset="0"/>
                <a:sym typeface="Symbol" panose="05050102010706020507" pitchFamily="18" charset="2"/>
              </a:rPr>
              <a:t> </a:t>
            </a:r>
            <a:r>
              <a:rPr lang="fr-FR" sz="2800" dirty="0" smtClean="0">
                <a:latin typeface="Archivo Narrow" panose="020B0506020202020B04" pitchFamily="34" charset="0"/>
                <a:sym typeface="Symbol" panose="05050102010706020507" pitchFamily="18" charset="2"/>
              </a:rPr>
              <a:t>F/X </a:t>
            </a:r>
            <a:r>
              <a:rPr lang="fr-FR" sz="2800" dirty="0">
                <a:latin typeface="Archivo Narrow" panose="020B0506020202020B04" pitchFamily="34" charset="0"/>
                <a:sym typeface="Symbol" panose="05050102010706020507" pitchFamily="18" charset="2"/>
              </a:rPr>
              <a:t>= 0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>
                <a:latin typeface="Archivo Narrow" panose="020B0506020202020B04" pitchFamily="34" charset="0"/>
                <a:sym typeface="Symbol" panose="05050102010706020507" pitchFamily="18" charset="2"/>
              </a:rPr>
              <a:t> F/Y = 0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>
                <a:latin typeface="Archivo Narrow" panose="020B0506020202020B04" pitchFamily="34" charset="0"/>
                <a:sym typeface="Symbol" panose="05050102010706020507" pitchFamily="18" charset="2"/>
              </a:rPr>
              <a:t> </a:t>
            </a:r>
            <a:r>
              <a:rPr lang="fr-FR" sz="2800" dirty="0" smtClean="0">
                <a:latin typeface="Archivo Narrow" panose="020B0506020202020B04" pitchFamily="34" charset="0"/>
                <a:sym typeface="Symbol" panose="05050102010706020507" pitchFamily="18" charset="2"/>
              </a:rPr>
              <a:t>M/point </a:t>
            </a:r>
            <a:r>
              <a:rPr lang="fr-FR" sz="2800" dirty="0">
                <a:latin typeface="Archivo Narrow" panose="020B0506020202020B04" pitchFamily="34" charset="0"/>
                <a:sym typeface="Symbol" panose="05050102010706020507" pitchFamily="18" charset="2"/>
              </a:rPr>
              <a:t>= </a:t>
            </a:r>
            <a:r>
              <a:rPr lang="fr-FR" sz="2800" dirty="0" smtClean="0">
                <a:latin typeface="Archivo Narrow" panose="020B0506020202020B04" pitchFamily="34" charset="0"/>
                <a:sym typeface="Symbol" panose="05050102010706020507" pitchFamily="18" charset="2"/>
              </a:rPr>
              <a:t>0</a:t>
            </a:r>
            <a:endParaRPr lang="fr-FR" sz="2800" dirty="0">
              <a:latin typeface="Archivo Narrow" panose="020B0506020202020B04" pitchFamily="34" charset="0"/>
              <a:sym typeface="Symbol" panose="05050102010706020507" pitchFamily="18" charset="2"/>
            </a:endParaRPr>
          </a:p>
        </p:txBody>
      </p:sp>
      <p:sp>
        <p:nvSpPr>
          <p:cNvPr id="67" name="ZoneTexte 66"/>
          <p:cNvSpPr txBox="1"/>
          <p:nvPr/>
        </p:nvSpPr>
        <p:spPr>
          <a:xfrm>
            <a:off x="3947929" y="5244335"/>
            <a:ext cx="5436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  <a:sym typeface="Symbol" panose="05050102010706020507" pitchFamily="18" charset="2"/>
              </a:rPr>
              <a:t>4.</a:t>
            </a:r>
            <a:r>
              <a:rPr lang="fr-FR" dirty="0" smtClean="0">
                <a:solidFill>
                  <a:srgbClr val="FF0000"/>
                </a:solidFill>
                <a:sym typeface="Symbol" panose="05050102010706020507" pitchFamily="18" charset="2"/>
              </a:rPr>
              <a:t>Rb </a:t>
            </a:r>
            <a:r>
              <a:rPr lang="fr-FR" dirty="0" smtClean="0">
                <a:sym typeface="Symbol" panose="05050102010706020507" pitchFamily="18" charset="2"/>
              </a:rPr>
              <a:t>= 300 + 1920</a:t>
            </a:r>
            <a:endParaRPr lang="fr-FR" dirty="0"/>
          </a:p>
        </p:txBody>
      </p:sp>
      <p:sp>
        <p:nvSpPr>
          <p:cNvPr id="68" name="ZoneTexte 67"/>
          <p:cNvSpPr txBox="1"/>
          <p:nvPr/>
        </p:nvSpPr>
        <p:spPr>
          <a:xfrm>
            <a:off x="3947929" y="5601193"/>
            <a:ext cx="5436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sym typeface="Symbol" panose="05050102010706020507" pitchFamily="18" charset="2"/>
              </a:rPr>
              <a:t>Rb </a:t>
            </a:r>
            <a:r>
              <a:rPr lang="fr-FR" dirty="0" smtClean="0">
                <a:sym typeface="Symbol" panose="05050102010706020507" pitchFamily="18" charset="2"/>
              </a:rPr>
              <a:t>= 555 daN</a:t>
            </a:r>
            <a:endParaRPr lang="fr-FR" dirty="0"/>
          </a:p>
        </p:txBody>
      </p:sp>
      <p:sp>
        <p:nvSpPr>
          <p:cNvPr id="71" name="Bulle ronde 70"/>
          <p:cNvSpPr/>
          <p:nvPr/>
        </p:nvSpPr>
        <p:spPr>
          <a:xfrm>
            <a:off x="5584116" y="4505787"/>
            <a:ext cx="3960440" cy="1331234"/>
          </a:xfrm>
          <a:prstGeom prst="wedgeEllipseCallout">
            <a:avLst>
              <a:gd name="adj1" fmla="val -57353"/>
              <a:gd name="adj2" fmla="val 441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On réutilise ce résultat pour trouver le résultat de </a:t>
            </a:r>
          </a:p>
          <a:p>
            <a:pPr algn="ctr"/>
            <a:r>
              <a:rPr lang="fr-FR" dirty="0" smtClean="0"/>
              <a:t>Ra = 800 - Rb</a:t>
            </a:r>
            <a:endParaRPr lang="fr-FR" dirty="0"/>
          </a:p>
        </p:txBody>
      </p:sp>
      <p:sp>
        <p:nvSpPr>
          <p:cNvPr id="72" name="ZoneTexte 71"/>
          <p:cNvSpPr txBox="1"/>
          <p:nvPr/>
        </p:nvSpPr>
        <p:spPr>
          <a:xfrm>
            <a:off x="3974232" y="5965062"/>
            <a:ext cx="5436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sym typeface="Symbol" panose="05050102010706020507" pitchFamily="18" charset="2"/>
              </a:rPr>
              <a:t>Ra </a:t>
            </a:r>
            <a:r>
              <a:rPr lang="fr-FR" dirty="0" smtClean="0">
                <a:sym typeface="Symbol" panose="05050102010706020507" pitchFamily="18" charset="2"/>
              </a:rPr>
              <a:t>= 245 daN</a:t>
            </a:r>
            <a:endParaRPr lang="fr-FR" dirty="0"/>
          </a:p>
        </p:txBody>
      </p:sp>
      <p:sp>
        <p:nvSpPr>
          <p:cNvPr id="26" name="Rectangle 25"/>
          <p:cNvSpPr/>
          <p:nvPr/>
        </p:nvSpPr>
        <p:spPr>
          <a:xfrm>
            <a:off x="3909830" y="5591835"/>
            <a:ext cx="1652990" cy="72432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30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0" grpId="0"/>
      <p:bldP spid="41" grpId="0" animBg="1"/>
      <p:bldP spid="48" grpId="0" animBg="1"/>
      <p:bldP spid="54" grpId="0"/>
      <p:bldP spid="56" grpId="0"/>
      <p:bldP spid="19" grpId="0" animBg="1"/>
      <p:bldP spid="19" grpId="1" animBg="1"/>
      <p:bldP spid="58" grpId="0" animBg="1"/>
      <p:bldP spid="59" grpId="0"/>
      <p:bldP spid="23" grpId="0" animBg="1"/>
      <p:bldP spid="23" grpId="1" animBg="1"/>
      <p:bldP spid="20" grpId="0" animBg="1"/>
      <p:bldP spid="20" grpId="1" animBg="1"/>
      <p:bldP spid="67" grpId="0"/>
      <p:bldP spid="68" grpId="0"/>
      <p:bldP spid="71" grpId="0" animBg="1"/>
      <p:bldP spid="71" grpId="1" animBg="1"/>
      <p:bldP spid="72" grpId="0"/>
      <p:bldP spid="26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214</Words>
  <Application>Microsoft Office PowerPoint</Application>
  <PresentationFormat>Grand écran</PresentationFormat>
  <Paragraphs>29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Archivo Narrow</vt:lpstr>
      <vt:lpstr>Arial</vt:lpstr>
      <vt:lpstr>Calibri</vt:lpstr>
      <vt:lpstr>Symbol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dj_sp4m</dc:creator>
  <cp:lastModifiedBy>dj_sp4m</cp:lastModifiedBy>
  <cp:revision>46</cp:revision>
  <dcterms:created xsi:type="dcterms:W3CDTF">2020-04-01T15:13:40Z</dcterms:created>
  <dcterms:modified xsi:type="dcterms:W3CDTF">2020-04-09T23:00:05Z</dcterms:modified>
</cp:coreProperties>
</file>