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88638" cy="75628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1075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689336" cy="7562088"/>
          </a:xfrm>
          <a:prstGeom prst="rect">
            <a:avLst/>
          </a:prstGeom>
          <a:solidFill>
            <a:srgbClr val="2C1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2377440"/>
            <a:ext cx="90525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600" b="1">
                <a:solidFill>
                  <a:srgbClr val="FFFFFF"/>
                </a:solidFill>
                <a:latin typeface="Georgia"/>
              </a:rPr>
              <a:t>Le perçage</a:t>
            </a:r>
          </a:p>
          <a:p>
            <a:r>
              <a:rPr sz="1500">
                <a:solidFill>
                  <a:srgbClr val="C4A035"/>
                </a:solidFill>
                <a:latin typeface="Segoe UI"/>
              </a:rPr>
              <a:t>Cours à compléter — nom : ………………  prénom : ………………  classe : ………</a:t>
            </a:r>
          </a:p>
          <a:p>
            <a:r>
              <a:rPr sz="1200">
                <a:solidFill>
                  <a:srgbClr val="E9DDC7"/>
                </a:solidFill>
                <a:latin typeface="Segoe UI"/>
              </a:rPr>
              <a:t>S7.2 — Les moyens et techniques de fabrication · Bac Pro TCB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0689336" cy="932688"/>
          </a:xfrm>
          <a:prstGeom prst="rect">
            <a:avLst/>
          </a:prstGeom>
          <a:solidFill>
            <a:srgbClr val="2C1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65760" y="219456"/>
            <a:ext cx="1051560" cy="502920"/>
          </a:xfrm>
          <a:prstGeom prst="roundRect">
            <a:avLst/>
          </a:prstGeom>
          <a:solidFill>
            <a:srgbClr val="8B69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54480" y="182880"/>
            <a:ext cx="877824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FFFFFF"/>
                </a:solidFill>
                <a:latin typeface="Georgia"/>
              </a:rPr>
              <a:t>Mandrin — généralités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9966960" cy="594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>
                <a:solidFill>
                  <a:srgbClr val="3A3327"/>
                </a:solidFill>
                <a:latin typeface="Segoe UI"/>
              </a:rPr>
              <a:t>Le mandrin est une pièce mécanique fixée au bout de l’</a:t>
            </a:r>
            <a:r>
              <a:rPr sz="1500" b="0" u="dotted">
                <a:solidFill>
                  <a:srgbClr val="8B6914"/>
                </a:solidFill>
                <a:latin typeface="Segoe UI"/>
              </a:rPr>
              <a:t>        </a:t>
            </a:r>
            <a:r>
              <a:rPr sz="1500" b="0">
                <a:solidFill>
                  <a:srgbClr val="3A3327"/>
                </a:solidFill>
                <a:latin typeface="Segoe UI"/>
              </a:rPr>
              <a:t> d’une machine rotative : il permet la </a:t>
            </a:r>
            <a:r>
              <a:rPr sz="1500" b="0" u="dotted">
                <a:solidFill>
                  <a:srgbClr val="8B6914"/>
                </a:solidFill>
                <a:latin typeface="Segoe UI"/>
              </a:rPr>
              <a:t>                          </a:t>
            </a:r>
            <a:r>
              <a:rPr sz="1500" b="0">
                <a:solidFill>
                  <a:srgbClr val="3A3327"/>
                </a:solidFill>
                <a:latin typeface="Segoe UI"/>
              </a:rPr>
              <a:t> d’un outil ou d’une pièce.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>
                <a:solidFill>
                  <a:srgbClr val="3A3327"/>
                </a:solidFill>
                <a:latin typeface="Segoe UI"/>
              </a:rPr>
              <a:t>L’emmanchement du foret dépend du mandrin. La queue du foret peut être :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>
                <a:solidFill>
                  <a:srgbClr val="3A3327"/>
                </a:solidFill>
                <a:latin typeface="Segoe UI"/>
              </a:rPr>
              <a:t>• </a:t>
            </a:r>
            <a:r>
              <a:rPr sz="1500" b="0" u="dotted">
                <a:solidFill>
                  <a:srgbClr val="8B6914"/>
                </a:solidFill>
                <a:latin typeface="Segoe UI"/>
              </a:rPr>
              <a:t>        </a:t>
            </a:r>
            <a:r>
              <a:rPr sz="1500" b="0">
                <a:solidFill>
                  <a:srgbClr val="3A3327"/>
                </a:solidFill>
                <a:latin typeface="Segoe UI"/>
              </a:rPr>
              <a:t> — pour les mandrins à clé ou auto-serrant ;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>
                <a:solidFill>
                  <a:srgbClr val="3A3327"/>
                </a:solidFill>
                <a:latin typeface="Segoe UI"/>
              </a:rPr>
              <a:t>• </a:t>
            </a:r>
            <a:r>
              <a:rPr sz="1500" b="0" u="dotted">
                <a:solidFill>
                  <a:srgbClr val="8B6914"/>
                </a:solidFill>
                <a:latin typeface="Segoe UI"/>
              </a:rPr>
              <a:t>              </a:t>
            </a:r>
            <a:r>
              <a:rPr sz="1500" b="0">
                <a:solidFill>
                  <a:srgbClr val="3A3327"/>
                </a:solidFill>
                <a:latin typeface="Segoe UI"/>
              </a:rPr>
              <a:t> — pour les mandrins </a:t>
            </a:r>
            <a:r>
              <a:rPr sz="1500" b="0" u="dotted">
                <a:solidFill>
                  <a:srgbClr val="8B6914"/>
                </a:solidFill>
                <a:latin typeface="Segoe UI"/>
              </a:rPr>
              <a:t>       </a:t>
            </a:r>
            <a:r>
              <a:rPr sz="1500" b="0">
                <a:solidFill>
                  <a:srgbClr val="3A3327"/>
                </a:solidFill>
                <a:latin typeface="Segoe UI"/>
              </a:rPr>
              <a:t> ou SDS Max ;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>
                <a:solidFill>
                  <a:srgbClr val="3A3327"/>
                </a:solidFill>
                <a:latin typeface="Segoe UI"/>
              </a:rPr>
              <a:t>• </a:t>
            </a:r>
            <a:r>
              <a:rPr sz="1500" b="0" u="dotted">
                <a:solidFill>
                  <a:srgbClr val="8B6914"/>
                </a:solidFill>
                <a:latin typeface="Segoe UI"/>
              </a:rPr>
              <a:t>                   </a:t>
            </a:r>
            <a:r>
              <a:rPr sz="1500" b="0">
                <a:solidFill>
                  <a:srgbClr val="3A3327"/>
                </a:solidFill>
                <a:latin typeface="Segoe UI"/>
              </a:rPr>
              <a:t> — pour s’adapter aux visseuses / tournevis électriques.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7269480"/>
            <a:ext cx="9966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B6355"/>
                </a:solidFill>
                <a:latin typeface="Segoe UI"/>
              </a:rPr>
              <a:t>Le perçage — S7.2 moyens et techniques de fabrication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0689336" cy="932688"/>
          </a:xfrm>
          <a:prstGeom prst="rect">
            <a:avLst/>
          </a:prstGeom>
          <a:solidFill>
            <a:srgbClr val="2C1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65760" y="219456"/>
            <a:ext cx="1051560" cy="502920"/>
          </a:xfrm>
          <a:prstGeom prst="roundRect">
            <a:avLst/>
          </a:prstGeom>
          <a:solidFill>
            <a:srgbClr val="8B69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Segoe UI"/>
              </a:rPr>
              <a:t>1.1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54480" y="182880"/>
            <a:ext cx="877824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FFFFFF"/>
                </a:solidFill>
                <a:latin typeface="Georgia"/>
              </a:rPr>
              <a:t>Auto-serrant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199" y="1280160"/>
            <a:ext cx="9339943" cy="340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>
                <a:solidFill>
                  <a:srgbClr val="3A3327"/>
                </a:solidFill>
                <a:latin typeface="Segoe UI"/>
              </a:rPr>
              <a:t>Serrage et desserrage à la </a:t>
            </a:r>
            <a:r>
              <a:rPr sz="1500" b="0" u="dotted">
                <a:solidFill>
                  <a:srgbClr val="8B6914"/>
                </a:solidFill>
                <a:latin typeface="Segoe UI"/>
              </a:rPr>
              <a:t>       </a:t>
            </a:r>
            <a:r>
              <a:rPr sz="1500" b="0">
                <a:solidFill>
                  <a:srgbClr val="3A3327"/>
                </a:solidFill>
                <a:latin typeface="Segoe UI"/>
              </a:rPr>
              <a:t>, </a:t>
            </a:r>
            <a:r>
              <a:rPr sz="1500" b="0" u="dotted">
                <a:solidFill>
                  <a:srgbClr val="8B6914"/>
                </a:solidFill>
                <a:latin typeface="Segoe UI"/>
              </a:rPr>
              <a:t>              </a:t>
            </a:r>
            <a:r>
              <a:rPr sz="1500" b="0">
                <a:solidFill>
                  <a:srgbClr val="3A3327"/>
                </a:solidFill>
                <a:latin typeface="Segoe UI"/>
              </a:rPr>
              <a:t>. Reçoit les queues </a:t>
            </a:r>
            <a:r>
              <a:rPr sz="1500" b="0" u="dotted">
                <a:solidFill>
                  <a:srgbClr val="8B6914"/>
                </a:solidFill>
                <a:latin typeface="Segoe UI"/>
              </a:rPr>
              <a:t>          </a:t>
            </a:r>
            <a:r>
              <a:rPr sz="1500" b="0">
                <a:solidFill>
                  <a:srgbClr val="3A3327"/>
                </a:solidFill>
                <a:latin typeface="Segoe UI"/>
              </a:rPr>
              <a:t>.</a:t>
            </a:r>
          </a:p>
        </p:txBody>
      </p:sp>
      <p:pic>
        <p:nvPicPr>
          <p:cNvPr id="7" name="Picture 6" descr="mandrin-auto-serrant-wolfcraf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40" y="2253734"/>
            <a:ext cx="3820886" cy="27510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2290" y="5218165"/>
            <a:ext cx="3081901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100" i="1" dirty="0" err="1">
                <a:solidFill>
                  <a:srgbClr val="6B6355"/>
                </a:solidFill>
                <a:latin typeface="Segoe UI"/>
              </a:rPr>
              <a:t>Mandrin</a:t>
            </a:r>
            <a:r>
              <a:rPr sz="1100" i="1" dirty="0">
                <a:solidFill>
                  <a:srgbClr val="6B6355"/>
                </a:solidFill>
                <a:latin typeface="Segoe UI"/>
              </a:rPr>
              <a:t> auto-</a:t>
            </a:r>
            <a:r>
              <a:rPr sz="1100" i="1" dirty="0" err="1">
                <a:solidFill>
                  <a:srgbClr val="6B6355"/>
                </a:solidFill>
                <a:latin typeface="Segoe UI"/>
              </a:rPr>
              <a:t>serrant</a:t>
            </a:r>
            <a:r>
              <a:rPr sz="1100" i="1" dirty="0">
                <a:solidFill>
                  <a:srgbClr val="6B6355"/>
                </a:solidFill>
                <a:latin typeface="Segoe UI"/>
              </a:rPr>
              <a:t> (sans </a:t>
            </a:r>
            <a:r>
              <a:rPr sz="1100" i="1" dirty="0" err="1">
                <a:solidFill>
                  <a:srgbClr val="6B6355"/>
                </a:solidFill>
                <a:latin typeface="Segoe UI"/>
              </a:rPr>
              <a:t>clé</a:t>
            </a:r>
            <a:r>
              <a:rPr sz="1100" i="1" dirty="0">
                <a:solidFill>
                  <a:srgbClr val="6B6355"/>
                </a:solidFill>
                <a:latin typeface="Segoe UI"/>
              </a:rPr>
              <a:t>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7269480"/>
            <a:ext cx="9966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B6355"/>
                </a:solidFill>
                <a:latin typeface="Segoe UI"/>
              </a:rPr>
              <a:t>Le perçage — S7.2 moyens et techniques de fabrication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0689336" cy="932688"/>
          </a:xfrm>
          <a:prstGeom prst="rect">
            <a:avLst/>
          </a:prstGeom>
          <a:solidFill>
            <a:srgbClr val="2C1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65760" y="219456"/>
            <a:ext cx="1051560" cy="502920"/>
          </a:xfrm>
          <a:prstGeom prst="roundRect">
            <a:avLst/>
          </a:prstGeom>
          <a:solidFill>
            <a:srgbClr val="8B69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Segoe UI"/>
              </a:rPr>
              <a:t>1.2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54480" y="182880"/>
            <a:ext cx="877824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FFFFFF"/>
                </a:solidFill>
                <a:latin typeface="Georgia"/>
              </a:rPr>
              <a:t>À clé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199" y="1280160"/>
            <a:ext cx="9395927" cy="340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>
                <a:solidFill>
                  <a:srgbClr val="3A3327"/>
                </a:solidFill>
                <a:latin typeface="Segoe UI"/>
              </a:rPr>
              <a:t>Serrage par une </a:t>
            </a:r>
            <a:r>
              <a:rPr sz="1500" b="0" u="dotted">
                <a:solidFill>
                  <a:srgbClr val="8B6914"/>
                </a:solidFill>
                <a:latin typeface="Segoe UI"/>
              </a:rPr>
              <a:t>                   </a:t>
            </a:r>
            <a:r>
              <a:rPr sz="1500" b="0">
                <a:solidFill>
                  <a:srgbClr val="3A3327"/>
                </a:solidFill>
                <a:latin typeface="Segoe UI"/>
              </a:rPr>
              <a:t>. Reçoit les queues lisses ; offre un </a:t>
            </a:r>
            <a:r>
              <a:rPr sz="1500" b="0" u="dotted">
                <a:solidFill>
                  <a:srgbClr val="8B6914"/>
                </a:solidFill>
                <a:latin typeface="Segoe UI"/>
              </a:rPr>
              <a:t>                             </a:t>
            </a:r>
            <a:r>
              <a:rPr sz="1500" b="0">
                <a:solidFill>
                  <a:srgbClr val="3A3327"/>
                </a:solidFill>
                <a:latin typeface="Segoe UI"/>
              </a:rPr>
              <a:t> du foret.</a:t>
            </a:r>
          </a:p>
        </p:txBody>
      </p:sp>
      <p:pic>
        <p:nvPicPr>
          <p:cNvPr id="7" name="Picture 6" descr="bosch-mandrin-a-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433969"/>
            <a:ext cx="5108291" cy="361967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42848" y="5369227"/>
            <a:ext cx="2354113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100" i="1" dirty="0" err="1">
                <a:solidFill>
                  <a:srgbClr val="6B6355"/>
                </a:solidFill>
                <a:latin typeface="Segoe UI"/>
              </a:rPr>
              <a:t>Mandrin</a:t>
            </a:r>
            <a:r>
              <a:rPr sz="1100" i="1" dirty="0">
                <a:solidFill>
                  <a:srgbClr val="6B6355"/>
                </a:solidFill>
                <a:latin typeface="Segoe UI"/>
              </a:rPr>
              <a:t> à </a:t>
            </a:r>
            <a:r>
              <a:rPr sz="1100" i="1" dirty="0" err="1">
                <a:solidFill>
                  <a:srgbClr val="6B6355"/>
                </a:solidFill>
                <a:latin typeface="Segoe UI"/>
              </a:rPr>
              <a:t>clé</a:t>
            </a:r>
            <a:r>
              <a:rPr sz="1100" i="1" dirty="0">
                <a:solidFill>
                  <a:srgbClr val="6B6355"/>
                </a:solidFill>
                <a:latin typeface="Segoe UI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7269480"/>
            <a:ext cx="9966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B6355"/>
                </a:solidFill>
                <a:latin typeface="Segoe UI"/>
              </a:rPr>
              <a:t>Le perçage — S7.2 moyens et techniques de fabrication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0689336" cy="932688"/>
          </a:xfrm>
          <a:prstGeom prst="rect">
            <a:avLst/>
          </a:prstGeom>
          <a:solidFill>
            <a:srgbClr val="2C1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65760" y="219456"/>
            <a:ext cx="1051560" cy="502920"/>
          </a:xfrm>
          <a:prstGeom prst="roundRect">
            <a:avLst/>
          </a:prstGeom>
          <a:solidFill>
            <a:srgbClr val="8B69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Segoe UI"/>
              </a:rPr>
              <a:t>1.3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54480" y="182880"/>
            <a:ext cx="877824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FFFFFF"/>
                </a:solidFill>
                <a:latin typeface="Georgia"/>
              </a:rPr>
              <a:t>SDS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199" y="1280160"/>
            <a:ext cx="9461241" cy="727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 err="1">
                <a:solidFill>
                  <a:srgbClr val="3A3327"/>
                </a:solidFill>
                <a:latin typeface="Segoe UI"/>
              </a:rPr>
              <a:t>Emmanchement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(SDS+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ou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SDS Max) : le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foret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s’enclenche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en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un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.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 err="1">
                <a:solidFill>
                  <a:srgbClr val="3A3327"/>
                </a:solidFill>
                <a:latin typeface="Segoe UI"/>
              </a:rPr>
              <a:t>C’est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le seul montage qui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autorise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la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.</a:t>
            </a:r>
          </a:p>
        </p:txBody>
      </p:sp>
      <p:pic>
        <p:nvPicPr>
          <p:cNvPr id="7" name="Picture 6" descr="mandrin-sds-pl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40040"/>
            <a:ext cx="4046629" cy="2881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5484461"/>
            <a:ext cx="2988595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100" i="1" dirty="0" err="1">
                <a:solidFill>
                  <a:srgbClr val="6B6355"/>
                </a:solidFill>
                <a:latin typeface="Segoe UI"/>
              </a:rPr>
              <a:t>Mandrin</a:t>
            </a:r>
            <a:r>
              <a:rPr sz="1100" i="1" dirty="0">
                <a:solidFill>
                  <a:srgbClr val="6B6355"/>
                </a:solidFill>
                <a:latin typeface="Segoe UI"/>
              </a:rPr>
              <a:t> SDS+.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7269480"/>
            <a:ext cx="9966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B6355"/>
                </a:solidFill>
                <a:latin typeface="Segoe UI"/>
              </a:rPr>
              <a:t>Le perçage — S7.2 moyens et techniques de fabrication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0689336" cy="932688"/>
          </a:xfrm>
          <a:prstGeom prst="rect">
            <a:avLst/>
          </a:prstGeom>
          <a:solidFill>
            <a:srgbClr val="2C1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65760" y="219456"/>
            <a:ext cx="1051560" cy="502920"/>
          </a:xfrm>
          <a:prstGeom prst="roundRect">
            <a:avLst/>
          </a:prstGeom>
          <a:solidFill>
            <a:srgbClr val="8B69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Segoe UI"/>
              </a:rPr>
              <a:t>1.4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54480" y="182880"/>
            <a:ext cx="877824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FFFFFF"/>
                </a:solidFill>
                <a:latin typeface="Georgia"/>
              </a:rPr>
              <a:t>6 pans (1/4")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199" y="1280160"/>
            <a:ext cx="9966961" cy="340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>
                <a:solidFill>
                  <a:srgbClr val="3A3327"/>
                </a:solidFill>
                <a:latin typeface="Segoe UI"/>
              </a:rPr>
              <a:t>Queue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1/4" pour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et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tournevis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électriques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;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peut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aussi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être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serrée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dans un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mandrin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classique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.</a:t>
            </a:r>
          </a:p>
        </p:txBody>
      </p:sp>
      <p:pic>
        <p:nvPicPr>
          <p:cNvPr id="7" name="Picture 6" descr="mandrin_6_pans (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388735"/>
            <a:ext cx="3914192" cy="321942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68964" y="5830948"/>
            <a:ext cx="3875003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100" i="1" dirty="0" err="1">
                <a:solidFill>
                  <a:srgbClr val="6B6355"/>
                </a:solidFill>
                <a:latin typeface="Segoe UI"/>
              </a:rPr>
              <a:t>Mandrin</a:t>
            </a:r>
            <a:r>
              <a:rPr sz="1100" i="1" dirty="0">
                <a:solidFill>
                  <a:srgbClr val="6B6355"/>
                </a:solidFill>
                <a:latin typeface="Segoe UI"/>
              </a:rPr>
              <a:t> / </a:t>
            </a:r>
            <a:r>
              <a:rPr sz="1100" i="1" dirty="0" err="1">
                <a:solidFill>
                  <a:srgbClr val="6B6355"/>
                </a:solidFill>
                <a:latin typeface="Segoe UI"/>
              </a:rPr>
              <a:t>porte-embout</a:t>
            </a:r>
            <a:r>
              <a:rPr sz="1100" i="1" dirty="0">
                <a:solidFill>
                  <a:srgbClr val="6B6355"/>
                </a:solidFill>
                <a:latin typeface="Segoe UI"/>
              </a:rPr>
              <a:t> 6 pans 1/4".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7269480"/>
            <a:ext cx="9966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B6355"/>
                </a:solidFill>
                <a:latin typeface="Segoe UI"/>
              </a:rPr>
              <a:t>Le perçage — S7.2 moyens et techniques de fabrication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0689336" cy="932688"/>
          </a:xfrm>
          <a:prstGeom prst="rect">
            <a:avLst/>
          </a:prstGeom>
          <a:solidFill>
            <a:srgbClr val="2C1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65760" y="219456"/>
            <a:ext cx="1051560" cy="502920"/>
          </a:xfrm>
          <a:prstGeom prst="roundRect">
            <a:avLst/>
          </a:prstGeom>
          <a:solidFill>
            <a:srgbClr val="8B69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54480" y="182880"/>
            <a:ext cx="877824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FFFFFF"/>
                </a:solidFill>
                <a:latin typeface="Georgia"/>
              </a:rPr>
              <a:t>Mèche à bois — généralités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0506" y="1280160"/>
            <a:ext cx="9591870" cy="4851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3600" b="1" dirty="0">
                <a:solidFill>
                  <a:srgbClr val="C62828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La </a:t>
            </a:r>
            <a:r>
              <a:rPr sz="3600" b="1" dirty="0" err="1">
                <a:solidFill>
                  <a:srgbClr val="C62828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mèche</a:t>
            </a:r>
            <a:r>
              <a:rPr sz="3600" b="1" dirty="0">
                <a:solidFill>
                  <a:srgbClr val="C62828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à </a:t>
            </a:r>
            <a:r>
              <a:rPr sz="3600" b="1" dirty="0" err="1">
                <a:solidFill>
                  <a:srgbClr val="C62828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bois</a:t>
            </a:r>
            <a:r>
              <a:rPr sz="3600" b="1" dirty="0">
                <a:solidFill>
                  <a:srgbClr val="C62828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</a:t>
            </a:r>
            <a:r>
              <a:rPr sz="3600" b="1" dirty="0" err="1">
                <a:solidFill>
                  <a:srgbClr val="C62828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est</a:t>
            </a:r>
            <a:r>
              <a:rPr sz="3600" b="1" dirty="0">
                <a:solidFill>
                  <a:srgbClr val="C62828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</a:t>
            </a:r>
            <a:r>
              <a:rPr sz="3600" b="1" dirty="0" err="1">
                <a:solidFill>
                  <a:srgbClr val="C62828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réservée</a:t>
            </a:r>
            <a:r>
              <a:rPr sz="3600" b="1" dirty="0">
                <a:solidFill>
                  <a:srgbClr val="C62828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au </a:t>
            </a:r>
            <a:r>
              <a:rPr sz="3600" b="1" dirty="0" err="1">
                <a:solidFill>
                  <a:srgbClr val="C62828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perçage</a:t>
            </a:r>
            <a:r>
              <a:rPr sz="3600" b="1" dirty="0">
                <a:solidFill>
                  <a:srgbClr val="C62828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et à </a:t>
            </a:r>
            <a:r>
              <a:rPr sz="3600" b="1" dirty="0" err="1">
                <a:solidFill>
                  <a:srgbClr val="C62828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l’usinage</a:t>
            </a:r>
            <a:r>
              <a:rPr sz="3600" b="1" dirty="0">
                <a:solidFill>
                  <a:srgbClr val="C62828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du </a:t>
            </a:r>
            <a:r>
              <a:rPr sz="3600" b="1" u="dotted" dirty="0">
                <a:solidFill>
                  <a:srgbClr val="C62828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 </a:t>
            </a:r>
            <a:r>
              <a:rPr lang="fr-FR" sz="3600" b="1" u="dotted" dirty="0">
                <a:solidFill>
                  <a:srgbClr val="C62828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   </a:t>
            </a:r>
            <a:r>
              <a:rPr sz="3600" b="1" u="dotted" dirty="0">
                <a:solidFill>
                  <a:srgbClr val="C62828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</a:t>
            </a:r>
            <a:r>
              <a:rPr sz="3600" b="1" dirty="0">
                <a:solidFill>
                  <a:srgbClr val="C62828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!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Pour les </a:t>
            </a:r>
            <a:r>
              <a:rPr sz="36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autres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</a:t>
            </a:r>
            <a:r>
              <a:rPr sz="36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matériaux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, </a:t>
            </a:r>
            <a:r>
              <a:rPr sz="36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utiliser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un </a:t>
            </a:r>
            <a:r>
              <a:rPr sz="36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foret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à </a:t>
            </a:r>
            <a:r>
              <a:rPr sz="36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</a:t>
            </a:r>
            <a:r>
              <a:rPr lang="fr-FR" sz="36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     </a:t>
            </a:r>
            <a:r>
              <a:rPr sz="36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</a:t>
            </a:r>
            <a:r>
              <a:rPr sz="36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ou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à </a:t>
            </a:r>
            <a:r>
              <a:rPr sz="36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 </a:t>
            </a:r>
            <a:r>
              <a:rPr lang="fr-FR" sz="36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 </a:t>
            </a:r>
            <a:r>
              <a:rPr sz="36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   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.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36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Certaines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</a:t>
            </a:r>
            <a:r>
              <a:rPr sz="36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mèches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</a:t>
            </a:r>
            <a:r>
              <a:rPr sz="36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sont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</a:t>
            </a:r>
            <a:r>
              <a:rPr sz="36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polyvalentes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, </a:t>
            </a:r>
            <a:r>
              <a:rPr sz="36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mais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</a:t>
            </a:r>
            <a:r>
              <a:rPr sz="36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toutes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</a:t>
            </a:r>
            <a:r>
              <a:rPr sz="36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ont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des </a:t>
            </a:r>
            <a:r>
              <a:rPr sz="36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caractéristiques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précises à </a:t>
            </a:r>
            <a:r>
              <a:rPr sz="36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connaître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7269480"/>
            <a:ext cx="9966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B6355"/>
                </a:solidFill>
                <a:latin typeface="Segoe UI"/>
              </a:rPr>
              <a:t>Le perçage — S7.2 moyens et techniques de fabrication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0689336" cy="932688"/>
          </a:xfrm>
          <a:prstGeom prst="rect">
            <a:avLst/>
          </a:prstGeom>
          <a:solidFill>
            <a:srgbClr val="2C1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65760" y="219456"/>
            <a:ext cx="1051560" cy="502920"/>
          </a:xfrm>
          <a:prstGeom prst="roundRect">
            <a:avLst/>
          </a:prstGeom>
          <a:solidFill>
            <a:srgbClr val="8B69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Segoe UI"/>
              </a:rPr>
              <a:t>2.1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54480" y="182880"/>
            <a:ext cx="877824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FFFFFF"/>
                </a:solidFill>
                <a:latin typeface="Georgia"/>
              </a:rPr>
              <a:t>Mèche plate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199" y="1280160"/>
            <a:ext cx="8341567" cy="2279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>
                <a:solidFill>
                  <a:srgbClr val="3A3327"/>
                </a:solidFill>
                <a:latin typeface="Segoe UI"/>
              </a:rPr>
              <a:t>Pour des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perçages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de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  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comme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les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.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1" dirty="0" err="1">
                <a:solidFill>
                  <a:srgbClr val="C62828"/>
                </a:solidFill>
                <a:latin typeface="Segoe UI"/>
              </a:rPr>
              <a:t>Toujours</a:t>
            </a:r>
            <a:r>
              <a:rPr sz="1500" b="1" dirty="0">
                <a:solidFill>
                  <a:srgbClr val="C62828"/>
                </a:solidFill>
                <a:latin typeface="Segoe UI"/>
              </a:rPr>
              <a:t> </a:t>
            </a:r>
            <a:r>
              <a:rPr sz="1500" b="1" dirty="0" err="1">
                <a:solidFill>
                  <a:srgbClr val="C62828"/>
                </a:solidFill>
                <a:latin typeface="Segoe UI"/>
              </a:rPr>
              <a:t>utiliser</a:t>
            </a:r>
            <a:r>
              <a:rPr sz="1500" b="1" dirty="0">
                <a:solidFill>
                  <a:srgbClr val="C62828"/>
                </a:solidFill>
                <a:latin typeface="Segoe UI"/>
              </a:rPr>
              <a:t> </a:t>
            </a:r>
            <a:r>
              <a:rPr sz="1500" b="1" dirty="0" err="1">
                <a:solidFill>
                  <a:srgbClr val="C62828"/>
                </a:solidFill>
                <a:latin typeface="Segoe UI"/>
              </a:rPr>
              <a:t>cette</a:t>
            </a:r>
            <a:r>
              <a:rPr sz="1500" b="1" dirty="0">
                <a:solidFill>
                  <a:srgbClr val="C62828"/>
                </a:solidFill>
                <a:latin typeface="Segoe UI"/>
              </a:rPr>
              <a:t> </a:t>
            </a:r>
            <a:r>
              <a:rPr sz="1500" b="1" dirty="0" err="1">
                <a:solidFill>
                  <a:srgbClr val="C62828"/>
                </a:solidFill>
                <a:latin typeface="Segoe UI"/>
              </a:rPr>
              <a:t>mèche</a:t>
            </a:r>
            <a:r>
              <a:rPr sz="1500" b="1" dirty="0">
                <a:solidFill>
                  <a:srgbClr val="C62828"/>
                </a:solidFill>
                <a:latin typeface="Segoe UI"/>
              </a:rPr>
              <a:t> </a:t>
            </a:r>
            <a:r>
              <a:rPr sz="1500" b="1" dirty="0" err="1">
                <a:solidFill>
                  <a:srgbClr val="C62828"/>
                </a:solidFill>
                <a:latin typeface="Segoe UI"/>
              </a:rPr>
              <a:t>en</a:t>
            </a:r>
            <a:r>
              <a:rPr sz="1500" b="1" dirty="0">
                <a:solidFill>
                  <a:srgbClr val="C62828"/>
                </a:solidFill>
                <a:latin typeface="Segoe UI"/>
              </a:rPr>
              <a:t> </a:t>
            </a:r>
            <a:r>
              <a:rPr sz="1500" b="1" u="dotted" dirty="0">
                <a:solidFill>
                  <a:srgbClr val="C62828"/>
                </a:solidFill>
                <a:latin typeface="Segoe UI"/>
              </a:rPr>
              <a:t>            </a:t>
            </a:r>
            <a:r>
              <a:rPr sz="1500" b="1" dirty="0">
                <a:solidFill>
                  <a:srgbClr val="C62828"/>
                </a:solidFill>
                <a:latin typeface="Segoe UI"/>
              </a:rPr>
              <a:t> dans la </a:t>
            </a:r>
            <a:r>
              <a:rPr sz="1500" b="1" dirty="0" err="1">
                <a:solidFill>
                  <a:srgbClr val="C62828"/>
                </a:solidFill>
                <a:latin typeface="Segoe UI"/>
              </a:rPr>
              <a:t>réalisation</a:t>
            </a:r>
            <a:r>
              <a:rPr sz="1500" b="1" dirty="0">
                <a:solidFill>
                  <a:srgbClr val="C62828"/>
                </a:solidFill>
                <a:latin typeface="Segoe UI"/>
              </a:rPr>
              <a:t> </a:t>
            </a:r>
            <a:r>
              <a:rPr sz="1500" b="1" dirty="0" err="1">
                <a:solidFill>
                  <a:srgbClr val="C62828"/>
                </a:solidFill>
                <a:latin typeface="Segoe UI"/>
              </a:rPr>
              <a:t>d’une</a:t>
            </a:r>
            <a:r>
              <a:rPr sz="1500" b="1" dirty="0">
                <a:solidFill>
                  <a:srgbClr val="C62828"/>
                </a:solidFill>
                <a:latin typeface="Segoe UI"/>
              </a:rPr>
              <a:t> </a:t>
            </a:r>
            <a:r>
              <a:rPr sz="1500" b="1" dirty="0" err="1">
                <a:solidFill>
                  <a:srgbClr val="C62828"/>
                </a:solidFill>
                <a:latin typeface="Segoe UI"/>
              </a:rPr>
              <a:t>chapelle</a:t>
            </a:r>
            <a:r>
              <a:rPr sz="1500" b="1" dirty="0">
                <a:solidFill>
                  <a:srgbClr val="C62828"/>
                </a:solidFill>
                <a:latin typeface="Segoe UI"/>
              </a:rPr>
              <a:t> !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>
                <a:solidFill>
                  <a:srgbClr val="3A3327"/>
                </a:solidFill>
                <a:latin typeface="Segoe UI"/>
              </a:rPr>
              <a:t>• La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           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assure la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stabilité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des deux arêtes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coupantes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.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>
                <a:solidFill>
                  <a:srgbClr val="3A3327"/>
                </a:solidFill>
                <a:latin typeface="Segoe UI"/>
              </a:rPr>
              <a:t>• Vitesse de rotation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pour un travail propre ;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fonctionne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avec les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visseuses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à chocs.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>
                <a:solidFill>
                  <a:srgbClr val="3A3327"/>
                </a:solidFill>
                <a:latin typeface="Segoe UI"/>
              </a:rPr>
              <a:t>•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Trous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(le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bois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éclate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à la sortie) :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serrer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la pièce sur un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.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>
                <a:solidFill>
                  <a:srgbClr val="3A3327"/>
                </a:solidFill>
                <a:latin typeface="Segoe UI"/>
              </a:rPr>
              <a:t>• Queue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hexagonale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1/4" (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mm).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Diamètre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: de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à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mm.</a:t>
            </a:r>
          </a:p>
        </p:txBody>
      </p:sp>
      <p:pic>
        <p:nvPicPr>
          <p:cNvPr id="7" name="Picture 6" descr="meche-pla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819" y="4070555"/>
            <a:ext cx="5939475" cy="14869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16766" y="5293482"/>
            <a:ext cx="2335452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100" i="1" dirty="0" err="1">
                <a:solidFill>
                  <a:srgbClr val="6B6355"/>
                </a:solidFill>
                <a:latin typeface="Segoe UI"/>
              </a:rPr>
              <a:t>Mèche</a:t>
            </a:r>
            <a:r>
              <a:rPr sz="1100" i="1" dirty="0">
                <a:solidFill>
                  <a:srgbClr val="6B6355"/>
                </a:solidFill>
                <a:latin typeface="Segoe UI"/>
              </a:rPr>
              <a:t> plate.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7269480"/>
            <a:ext cx="9966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B6355"/>
                </a:solidFill>
                <a:latin typeface="Segoe UI"/>
              </a:rPr>
              <a:t>Le perçage — S7.2 moyens et techniques de fabrication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0689336" cy="932688"/>
          </a:xfrm>
          <a:prstGeom prst="rect">
            <a:avLst/>
          </a:prstGeom>
          <a:solidFill>
            <a:srgbClr val="2C1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65760" y="219456"/>
            <a:ext cx="1051560" cy="502920"/>
          </a:xfrm>
          <a:prstGeom prst="roundRect">
            <a:avLst/>
          </a:prstGeom>
          <a:solidFill>
            <a:srgbClr val="8B69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Segoe UI"/>
              </a:rPr>
              <a:t>2.2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54480" y="182880"/>
            <a:ext cx="877824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FFFFFF"/>
                </a:solidFill>
                <a:latin typeface="Georgia"/>
              </a:rPr>
              <a:t>Spirale unique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199" y="1280160"/>
            <a:ext cx="9675845" cy="1503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 err="1">
                <a:solidFill>
                  <a:srgbClr val="3A3327"/>
                </a:solidFill>
                <a:latin typeface="Segoe UI"/>
              </a:rPr>
              <a:t>Mèche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à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: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dégage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bien le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,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trous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débouchants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de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grande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longueur.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>
                <a:solidFill>
                  <a:srgbClr val="3A3327"/>
                </a:solidFill>
                <a:latin typeface="Segoe UI"/>
              </a:rPr>
              <a:t>• Pointe de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centrage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filetée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= la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: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facilite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l’avance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comme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une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.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>
                <a:solidFill>
                  <a:srgbClr val="3A3327"/>
                </a:solidFill>
                <a:latin typeface="Segoe UI"/>
              </a:rPr>
              <a:t>•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seule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arête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coupante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et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une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pointe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d’arasement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.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>
                <a:solidFill>
                  <a:srgbClr val="3A3327"/>
                </a:solidFill>
                <a:latin typeface="Segoe UI"/>
              </a:rPr>
              <a:t>• Vitesse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, couple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→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perceuse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de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.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Diamètre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: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à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mm.</a:t>
            </a:r>
          </a:p>
        </p:txBody>
      </p:sp>
      <p:pic>
        <p:nvPicPr>
          <p:cNvPr id="7" name="Picture 6" descr="meche-bois-spirale-uniq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320" y="4525347"/>
            <a:ext cx="6102577" cy="10577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14292" y="5367237"/>
            <a:ext cx="2550056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100" i="1" dirty="0" err="1">
                <a:solidFill>
                  <a:srgbClr val="6B6355"/>
                </a:solidFill>
                <a:latin typeface="Segoe UI"/>
              </a:rPr>
              <a:t>Mèche</a:t>
            </a:r>
            <a:r>
              <a:rPr sz="1100" i="1" dirty="0">
                <a:solidFill>
                  <a:srgbClr val="6B6355"/>
                </a:solidFill>
                <a:latin typeface="Segoe UI"/>
              </a:rPr>
              <a:t> à </a:t>
            </a:r>
            <a:r>
              <a:rPr sz="1100" i="1" dirty="0" err="1">
                <a:solidFill>
                  <a:srgbClr val="6B6355"/>
                </a:solidFill>
                <a:latin typeface="Segoe UI"/>
              </a:rPr>
              <a:t>spirale</a:t>
            </a:r>
            <a:r>
              <a:rPr sz="1100" i="1" dirty="0">
                <a:solidFill>
                  <a:srgbClr val="6B6355"/>
                </a:solidFill>
                <a:latin typeface="Segoe UI"/>
              </a:rPr>
              <a:t> unique (mouche).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7269480"/>
            <a:ext cx="9966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B6355"/>
                </a:solidFill>
                <a:latin typeface="Segoe UI"/>
              </a:rPr>
              <a:t>Le perçage — S7.2 moyens et techniques de fabrication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689336" cy="7562088"/>
          </a:xfrm>
          <a:prstGeom prst="rect">
            <a:avLst/>
          </a:prstGeom>
          <a:solidFill>
            <a:srgbClr val="FAF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689336" cy="932688"/>
          </a:xfrm>
          <a:prstGeom prst="rect">
            <a:avLst/>
          </a:prstGeom>
          <a:solidFill>
            <a:srgbClr val="2C1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65760" y="219456"/>
            <a:ext cx="1051560" cy="502920"/>
          </a:xfrm>
          <a:prstGeom prst="roundRect">
            <a:avLst/>
          </a:prstGeom>
          <a:solidFill>
            <a:srgbClr val="8B69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Segoe UI"/>
              </a:rPr>
              <a:t>2.3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54480" y="182880"/>
            <a:ext cx="877824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FFFFFF"/>
                </a:solidFill>
                <a:latin typeface="Georgia"/>
              </a:rPr>
              <a:t>À 3 ou 4 pointes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8165592" cy="1115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 err="1">
                <a:solidFill>
                  <a:srgbClr val="3A3327"/>
                </a:solidFill>
                <a:latin typeface="Segoe UI"/>
              </a:rPr>
              <a:t>Perçages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, coupe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, à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vitesses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de rotation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courantes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.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>
                <a:solidFill>
                  <a:srgbClr val="3A3327"/>
                </a:solidFill>
                <a:latin typeface="Segoe UI"/>
              </a:rPr>
              <a:t>• Pointe de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centrage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+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arêtes de coupe.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>
                <a:solidFill>
                  <a:srgbClr val="3A3327"/>
                </a:solidFill>
                <a:latin typeface="Segoe UI"/>
              </a:rPr>
              <a:t>•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Faibles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diamètres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(6-8-10) :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remplaçable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par un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.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Diamètre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: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à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mm.</a:t>
            </a:r>
          </a:p>
        </p:txBody>
      </p:sp>
      <p:pic>
        <p:nvPicPr>
          <p:cNvPr id="7" name="Picture 6" descr="meche-trois-poin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721724"/>
            <a:ext cx="7721406" cy="12997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178606" y="3239309"/>
            <a:ext cx="1755648" cy="3848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100" i="1" dirty="0" err="1">
                <a:solidFill>
                  <a:srgbClr val="6B6355"/>
                </a:solidFill>
                <a:latin typeface="Segoe UI"/>
              </a:rPr>
              <a:t>Mèche</a:t>
            </a:r>
            <a:r>
              <a:rPr sz="1100" i="1" dirty="0">
                <a:solidFill>
                  <a:srgbClr val="6B6355"/>
                </a:solidFill>
                <a:latin typeface="Segoe UI"/>
              </a:rPr>
              <a:t> à 3 pointes.</a:t>
            </a:r>
          </a:p>
        </p:txBody>
      </p:sp>
      <p:pic>
        <p:nvPicPr>
          <p:cNvPr id="9" name="Picture 8" descr="meche-quatre-pointe.png"/>
          <p:cNvPicPr>
            <a:picLocks noChangeAspect="1"/>
          </p:cNvPicPr>
          <p:nvPr/>
        </p:nvPicPr>
        <p:blipFill>
          <a:blip r:embed="rId3"/>
          <a:srcRect l="7978" r="5614"/>
          <a:stretch/>
        </p:blipFill>
        <p:spPr>
          <a:xfrm>
            <a:off x="457200" y="4466242"/>
            <a:ext cx="7738462" cy="122820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178606" y="4885645"/>
            <a:ext cx="1755648" cy="3135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100" i="1" dirty="0" err="1">
                <a:solidFill>
                  <a:srgbClr val="6B6355"/>
                </a:solidFill>
                <a:latin typeface="Segoe UI"/>
              </a:rPr>
              <a:t>Mèche</a:t>
            </a:r>
            <a:r>
              <a:rPr sz="1100" i="1" dirty="0">
                <a:solidFill>
                  <a:srgbClr val="6B6355"/>
                </a:solidFill>
                <a:latin typeface="Segoe UI"/>
              </a:rPr>
              <a:t> à 4 pointes.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7269480"/>
            <a:ext cx="9966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B6355"/>
                </a:solidFill>
                <a:latin typeface="Segoe UI"/>
              </a:rPr>
              <a:t>Le perçage — S7.2 moyens et techniques de fabrication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0689336" cy="932688"/>
          </a:xfrm>
          <a:prstGeom prst="rect">
            <a:avLst/>
          </a:prstGeom>
          <a:solidFill>
            <a:srgbClr val="2C1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65760" y="219456"/>
            <a:ext cx="1051560" cy="502920"/>
          </a:xfrm>
          <a:prstGeom prst="roundRect">
            <a:avLst/>
          </a:prstGeom>
          <a:solidFill>
            <a:srgbClr val="8B69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54480" y="182880"/>
            <a:ext cx="877824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FFFFFF"/>
                </a:solidFill>
                <a:latin typeface="Georgia"/>
              </a:rPr>
              <a:t>Foret à métaux — matières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199" y="1280160"/>
            <a:ext cx="9966961" cy="4347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Le </a:t>
            </a:r>
            <a:r>
              <a:rPr sz="32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foret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, </a:t>
            </a:r>
            <a:r>
              <a:rPr sz="32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laminé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(bas de </a:t>
            </a:r>
            <a:r>
              <a:rPr sz="32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gamme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) </a:t>
            </a:r>
            <a:r>
              <a:rPr sz="32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ou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</a:t>
            </a:r>
            <a:r>
              <a:rPr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     </a:t>
            </a:r>
            <a:r>
              <a:rPr lang="fr-FR"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  </a:t>
            </a:r>
            <a:r>
              <a:rPr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   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, </a:t>
            </a:r>
            <a:r>
              <a:rPr sz="32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est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</a:t>
            </a:r>
            <a:r>
              <a:rPr sz="32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fabriqué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</a:t>
            </a:r>
            <a:r>
              <a:rPr sz="32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en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</a:t>
            </a:r>
            <a:r>
              <a:rPr sz="32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différentes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matières :</a:t>
            </a:r>
          </a:p>
          <a:p>
            <a:pPr marL="457200" indent="-457200">
              <a:lnSpc>
                <a:spcPct val="118000"/>
              </a:lnSpc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sz="32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Acier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</a:t>
            </a:r>
            <a:r>
              <a:rPr sz="32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rapide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</a:t>
            </a:r>
            <a:r>
              <a:rPr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 </a:t>
            </a:r>
            <a:r>
              <a:rPr lang="fr-FR"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</a:t>
            </a:r>
            <a:r>
              <a:rPr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: </a:t>
            </a:r>
            <a:r>
              <a:rPr sz="32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dureté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&gt; </a:t>
            </a:r>
            <a:r>
              <a:rPr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</a:t>
            </a:r>
            <a:r>
              <a:rPr lang="fr-FR"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</a:t>
            </a:r>
            <a:r>
              <a:rPr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 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HV, </a:t>
            </a:r>
            <a:r>
              <a:rPr sz="32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garantie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</a:t>
            </a:r>
            <a:r>
              <a:rPr sz="32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jusqu’à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</a:t>
            </a:r>
            <a:r>
              <a:rPr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</a:t>
            </a:r>
            <a:r>
              <a:rPr lang="fr-FR"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</a:t>
            </a:r>
            <a:r>
              <a:rPr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 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°C ; avec du </a:t>
            </a:r>
            <a:r>
              <a:rPr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 </a:t>
            </a:r>
            <a:r>
              <a:rPr lang="fr-FR"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</a:t>
            </a:r>
            <a:r>
              <a:rPr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   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(HSS-Co 5 %), </a:t>
            </a:r>
            <a:r>
              <a:rPr sz="32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huile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de coupe et </a:t>
            </a:r>
            <a:r>
              <a:rPr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 </a:t>
            </a:r>
            <a:r>
              <a:rPr lang="fr-FR"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</a:t>
            </a:r>
            <a:r>
              <a:rPr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   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</a:t>
            </a:r>
            <a:r>
              <a:rPr sz="32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vitesse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.</a:t>
            </a:r>
          </a:p>
          <a:p>
            <a:pPr marL="457200" indent="-457200">
              <a:lnSpc>
                <a:spcPct val="118000"/>
              </a:lnSpc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             </a:t>
            </a:r>
            <a:r>
              <a:rPr lang="fr-FR"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</a:t>
            </a:r>
            <a:r>
              <a:rPr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               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: </a:t>
            </a:r>
            <a:r>
              <a:rPr sz="32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dureté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</a:t>
            </a:r>
            <a:r>
              <a:rPr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</a:t>
            </a:r>
            <a:r>
              <a:rPr lang="fr-FR"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</a:t>
            </a:r>
            <a:r>
              <a:rPr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à </a:t>
            </a:r>
            <a:r>
              <a:rPr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</a:t>
            </a:r>
            <a:r>
              <a:rPr lang="fr-FR"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</a:t>
            </a:r>
            <a:r>
              <a:rPr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 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HV, </a:t>
            </a:r>
            <a:r>
              <a:rPr sz="32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maintenue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</a:t>
            </a:r>
            <a:r>
              <a:rPr sz="32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jusqu’à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</a:t>
            </a:r>
            <a:r>
              <a:rPr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</a:t>
            </a:r>
            <a:r>
              <a:rPr lang="fr-FR"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</a:t>
            </a:r>
            <a:r>
              <a:rPr sz="32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 </a:t>
            </a:r>
            <a:r>
              <a:rPr sz="32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°C.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7269480"/>
            <a:ext cx="9966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B6355"/>
                </a:solidFill>
                <a:latin typeface="Segoe UI"/>
              </a:rPr>
              <a:t>Le perçage — S7.2 moyens et techniques de fabrication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689336" cy="7562088"/>
          </a:xfrm>
          <a:prstGeom prst="rect">
            <a:avLst/>
          </a:prstGeom>
          <a:solidFill>
            <a:srgbClr val="FAF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689336" cy="932688"/>
          </a:xfrm>
          <a:prstGeom prst="rect">
            <a:avLst/>
          </a:prstGeom>
          <a:solidFill>
            <a:srgbClr val="2C1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65760" y="219456"/>
            <a:ext cx="1051560" cy="502920"/>
          </a:xfrm>
          <a:prstGeom prst="roundRect">
            <a:avLst/>
          </a:prstGeom>
          <a:solidFill>
            <a:srgbClr val="8B69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Segoe UI"/>
              </a:rPr>
              <a:t>3.1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54480" y="182880"/>
            <a:ext cx="877824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FFFFFF"/>
                </a:solidFill>
                <a:latin typeface="Georgia"/>
              </a:rPr>
              <a:t>Hélicoïdal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8845420" cy="1115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>
                <a:solidFill>
                  <a:srgbClr val="3A3327"/>
                </a:solidFill>
                <a:latin typeface="Segoe UI"/>
              </a:rPr>
              <a:t>Usage courant :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affûtage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conique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de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à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°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selon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la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dureté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du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matériau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.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>
                <a:solidFill>
                  <a:srgbClr val="3A3327"/>
                </a:solidFill>
                <a:latin typeface="Segoe UI"/>
              </a:rPr>
              <a:t>•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hélice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,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arêtes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coupantes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.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>
                <a:solidFill>
                  <a:srgbClr val="3A3327"/>
                </a:solidFill>
                <a:latin typeface="Segoe UI"/>
              </a:rPr>
              <a:t>•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Forets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carbure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: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rapportées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. Parfois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revêtu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de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ou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de chrome.</a:t>
            </a:r>
          </a:p>
        </p:txBody>
      </p:sp>
      <p:pic>
        <p:nvPicPr>
          <p:cNvPr id="7" name="Picture 6" descr="type-foret-h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2738117"/>
            <a:ext cx="5383763" cy="41803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40962" y="4701892"/>
            <a:ext cx="2718007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100" i="1" dirty="0" err="1">
                <a:solidFill>
                  <a:srgbClr val="6B6355"/>
                </a:solidFill>
                <a:latin typeface="Segoe UI"/>
              </a:rPr>
              <a:t>Foret</a:t>
            </a:r>
            <a:r>
              <a:rPr sz="1100" i="1" dirty="0">
                <a:solidFill>
                  <a:srgbClr val="6B6355"/>
                </a:solidFill>
                <a:latin typeface="Segoe UI"/>
              </a:rPr>
              <a:t> </a:t>
            </a:r>
            <a:r>
              <a:rPr sz="1100" i="1" dirty="0" err="1">
                <a:solidFill>
                  <a:srgbClr val="6B6355"/>
                </a:solidFill>
                <a:latin typeface="Segoe UI"/>
              </a:rPr>
              <a:t>hélicoïdal</a:t>
            </a:r>
            <a:r>
              <a:rPr sz="1100" i="1" dirty="0">
                <a:solidFill>
                  <a:srgbClr val="6B6355"/>
                </a:solidFill>
                <a:latin typeface="Segoe UI"/>
              </a:rPr>
              <a:t> HSS.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7269480"/>
            <a:ext cx="9966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B6355"/>
                </a:solidFill>
                <a:latin typeface="Segoe UI"/>
              </a:rPr>
              <a:t>Le perçage — S7.2 moyens et techniques de fabrication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0689336" cy="932688"/>
          </a:xfrm>
          <a:prstGeom prst="rect">
            <a:avLst/>
          </a:prstGeom>
          <a:solidFill>
            <a:srgbClr val="2C1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65760" y="219456"/>
            <a:ext cx="1051560" cy="502920"/>
          </a:xfrm>
          <a:prstGeom prst="roundRect">
            <a:avLst/>
          </a:prstGeom>
          <a:solidFill>
            <a:srgbClr val="8B69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Segoe UI"/>
              </a:rPr>
              <a:t>3.2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54480" y="182880"/>
            <a:ext cx="877824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FFFFFF"/>
                </a:solidFill>
                <a:latin typeface="Georgia"/>
              </a:rPr>
              <a:t>Fraise / Étagé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199" y="1280160"/>
            <a:ext cx="8434873" cy="340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>
                <a:solidFill>
                  <a:srgbClr val="3A3327"/>
                </a:solidFill>
                <a:latin typeface="Segoe UI"/>
              </a:rPr>
              <a:t>Pour des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usinages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particuliers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(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)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ou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des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perçages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et précis.</a:t>
            </a:r>
          </a:p>
        </p:txBody>
      </p:sp>
      <p:pic>
        <p:nvPicPr>
          <p:cNvPr id="7" name="Picture 6" descr="fraise-et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1967790"/>
            <a:ext cx="5812971" cy="31971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70170" y="3475337"/>
            <a:ext cx="2736669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100" i="1" dirty="0">
                <a:solidFill>
                  <a:srgbClr val="6B6355"/>
                </a:solidFill>
                <a:latin typeface="Segoe UI"/>
              </a:rPr>
              <a:t>Fraise / </a:t>
            </a:r>
            <a:r>
              <a:rPr sz="1100" i="1" dirty="0" err="1">
                <a:solidFill>
                  <a:srgbClr val="6B6355"/>
                </a:solidFill>
                <a:latin typeface="Segoe UI"/>
              </a:rPr>
              <a:t>foret</a:t>
            </a:r>
            <a:r>
              <a:rPr sz="1100" i="1" dirty="0">
                <a:solidFill>
                  <a:srgbClr val="6B6355"/>
                </a:solidFill>
                <a:latin typeface="Segoe UI"/>
              </a:rPr>
              <a:t> </a:t>
            </a:r>
            <a:r>
              <a:rPr sz="1100" i="1" dirty="0" err="1">
                <a:solidFill>
                  <a:srgbClr val="6B6355"/>
                </a:solidFill>
                <a:latin typeface="Segoe UI"/>
              </a:rPr>
              <a:t>étagé</a:t>
            </a:r>
            <a:r>
              <a:rPr sz="1100" i="1" dirty="0">
                <a:solidFill>
                  <a:srgbClr val="6B6355"/>
                </a:solidFill>
                <a:latin typeface="Segoe UI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7269480"/>
            <a:ext cx="9966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B6355"/>
                </a:solidFill>
                <a:latin typeface="Segoe UI"/>
              </a:rPr>
              <a:t>Le perçage — S7.2 moyens et techniques de fabrication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0689336" cy="932688"/>
          </a:xfrm>
          <a:prstGeom prst="rect">
            <a:avLst/>
          </a:prstGeom>
          <a:solidFill>
            <a:srgbClr val="2C1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65760" y="219456"/>
            <a:ext cx="1051560" cy="502920"/>
          </a:xfrm>
          <a:prstGeom prst="roundRect">
            <a:avLst/>
          </a:prstGeom>
          <a:solidFill>
            <a:srgbClr val="8B69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Segoe UI"/>
              </a:rPr>
              <a:t>3.3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54480" y="182880"/>
            <a:ext cx="877824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FFFFFF"/>
                </a:solidFill>
                <a:latin typeface="Georgia"/>
              </a:rPr>
              <a:t>Trépan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199" y="1280160"/>
            <a:ext cx="9554547" cy="727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>
                <a:solidFill>
                  <a:srgbClr val="3A3327"/>
                </a:solidFill>
                <a:latin typeface="Segoe UI"/>
              </a:rPr>
              <a:t>Pour des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perçages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de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  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dans des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matériaux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divers (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,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métal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, etc.).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 err="1">
                <a:solidFill>
                  <a:srgbClr val="3A3327"/>
                </a:solidFill>
                <a:latin typeface="Segoe UI"/>
              </a:rPr>
              <a:t>Trépans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adaptés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au béton,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carrelage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,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verre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: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lubrifiés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à l’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pendant la coupe.</a:t>
            </a:r>
          </a:p>
        </p:txBody>
      </p:sp>
      <p:pic>
        <p:nvPicPr>
          <p:cNvPr id="7" name="Picture 6" descr="arbre-montage-trepan-h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777" y="2377440"/>
            <a:ext cx="4505753" cy="18924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51534" y="3781425"/>
            <a:ext cx="2773991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100" i="1" dirty="0" err="1">
                <a:solidFill>
                  <a:srgbClr val="6B6355"/>
                </a:solidFill>
                <a:latin typeface="Segoe UI"/>
              </a:rPr>
              <a:t>Arbre</a:t>
            </a:r>
            <a:r>
              <a:rPr sz="1100" i="1" dirty="0">
                <a:solidFill>
                  <a:srgbClr val="6B6355"/>
                </a:solidFill>
                <a:latin typeface="Segoe UI"/>
              </a:rPr>
              <a:t> de montage du </a:t>
            </a:r>
            <a:r>
              <a:rPr sz="1100" i="1" dirty="0" err="1">
                <a:solidFill>
                  <a:srgbClr val="6B6355"/>
                </a:solidFill>
                <a:latin typeface="Segoe UI"/>
              </a:rPr>
              <a:t>trépan</a:t>
            </a:r>
            <a:r>
              <a:rPr sz="1100" i="1" dirty="0">
                <a:solidFill>
                  <a:srgbClr val="6B6355"/>
                </a:solidFill>
                <a:latin typeface="Segoe UI"/>
              </a:rPr>
              <a:t>.</a:t>
            </a:r>
          </a:p>
        </p:txBody>
      </p:sp>
      <p:pic>
        <p:nvPicPr>
          <p:cNvPr id="9" name="Picture 8" descr="trepan-hs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77" y="4366260"/>
            <a:ext cx="2286000" cy="228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82996" y="5553159"/>
            <a:ext cx="3697722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100" i="1">
                <a:solidFill>
                  <a:srgbClr val="6B6355"/>
                </a:solidFill>
                <a:latin typeface="Segoe UI"/>
              </a:rPr>
              <a:t>Trépan (scie cloche) HSS.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7269480"/>
            <a:ext cx="9966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B6355"/>
                </a:solidFill>
                <a:latin typeface="Segoe UI"/>
              </a:rPr>
              <a:t>Le perçage — S7.2 moyens et techniques de fabrication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0689336" cy="932688"/>
          </a:xfrm>
          <a:prstGeom prst="rect">
            <a:avLst/>
          </a:prstGeom>
          <a:solidFill>
            <a:srgbClr val="2C1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65760" y="219456"/>
            <a:ext cx="1051560" cy="502920"/>
          </a:xfrm>
          <a:prstGeom prst="roundRect">
            <a:avLst/>
          </a:prstGeom>
          <a:solidFill>
            <a:srgbClr val="8B69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54480" y="182880"/>
            <a:ext cx="877824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FFFFFF"/>
                </a:solidFill>
                <a:latin typeface="Georgia"/>
              </a:rPr>
              <a:t>Foret à béton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199" y="1280160"/>
            <a:ext cx="8397551" cy="3442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 err="1">
                <a:solidFill>
                  <a:srgbClr val="3A3327"/>
                </a:solidFill>
                <a:latin typeface="Segoe UI"/>
              </a:rPr>
              <a:t>Forets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au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              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: béton,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granit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,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brique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silico-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calcaire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,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pierres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naturelles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.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>
                <a:solidFill>
                  <a:srgbClr val="3A3327"/>
                </a:solidFill>
                <a:latin typeface="Segoe UI"/>
              </a:rPr>
              <a:t>•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Qualité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= pointe +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nombre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de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(deux, trois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ou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quatre).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>
                <a:solidFill>
                  <a:srgbClr val="3A3327"/>
                </a:solidFill>
                <a:latin typeface="Segoe UI"/>
              </a:rPr>
              <a:t>• Béton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armé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: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taillants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en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carbure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massif ; entrée de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gamme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=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taillants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.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dirty="0" err="1">
                <a:solidFill>
                  <a:srgbClr val="8B6914"/>
                </a:solidFill>
                <a:latin typeface="Georgia"/>
              </a:rPr>
              <a:t>Emmanchement</a:t>
            </a:r>
            <a:r>
              <a:rPr sz="1500" dirty="0">
                <a:solidFill>
                  <a:srgbClr val="8B6914"/>
                </a:solidFill>
                <a:latin typeface="Georgia"/>
              </a:rPr>
              <a:t> SDS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>
                <a:solidFill>
                  <a:srgbClr val="3A3327"/>
                </a:solidFill>
                <a:latin typeface="Segoe UI"/>
              </a:rPr>
              <a:t>SDS = «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              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» (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anglais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) = «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système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de fixation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» (français).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= queue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  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qui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s’enclenche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en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un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clic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.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1" dirty="0" err="1">
                <a:solidFill>
                  <a:srgbClr val="C62828"/>
                </a:solidFill>
                <a:latin typeface="Segoe UI"/>
              </a:rPr>
              <a:t>N’utiliser</a:t>
            </a:r>
            <a:r>
              <a:rPr sz="1500" b="1" dirty="0">
                <a:solidFill>
                  <a:srgbClr val="C62828"/>
                </a:solidFill>
                <a:latin typeface="Segoe UI"/>
              </a:rPr>
              <a:t> la percussion </a:t>
            </a:r>
            <a:r>
              <a:rPr sz="1500" b="1" dirty="0" err="1">
                <a:solidFill>
                  <a:srgbClr val="C62828"/>
                </a:solidFill>
                <a:latin typeface="Segoe UI"/>
              </a:rPr>
              <a:t>qu’avec</a:t>
            </a:r>
            <a:r>
              <a:rPr sz="1500" b="1" dirty="0">
                <a:solidFill>
                  <a:srgbClr val="C62828"/>
                </a:solidFill>
                <a:latin typeface="Segoe UI"/>
              </a:rPr>
              <a:t> </a:t>
            </a:r>
            <a:r>
              <a:rPr sz="1500" b="1" dirty="0" err="1">
                <a:solidFill>
                  <a:srgbClr val="C62828"/>
                </a:solidFill>
                <a:latin typeface="Segoe UI"/>
              </a:rPr>
              <a:t>ce</a:t>
            </a:r>
            <a:r>
              <a:rPr sz="1500" b="1" dirty="0">
                <a:solidFill>
                  <a:srgbClr val="C62828"/>
                </a:solidFill>
                <a:latin typeface="Segoe UI"/>
              </a:rPr>
              <a:t> type de </a:t>
            </a:r>
            <a:r>
              <a:rPr sz="1500" b="1" u="dotted" dirty="0">
                <a:solidFill>
                  <a:srgbClr val="C62828"/>
                </a:solidFill>
                <a:latin typeface="Segoe UI"/>
              </a:rPr>
              <a:t>            </a:t>
            </a:r>
            <a:r>
              <a:rPr sz="1500" b="1" dirty="0">
                <a:solidFill>
                  <a:srgbClr val="C62828"/>
                </a:solidFill>
                <a:latin typeface="Segoe UI"/>
              </a:rPr>
              <a:t> !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>
                <a:solidFill>
                  <a:srgbClr val="3A3327"/>
                </a:solidFill>
                <a:latin typeface="Segoe UI"/>
              </a:rPr>
              <a:t>• SDS+ : queue de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mm —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perforateurs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légers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(≈ 2 à 4 kg), usage courant.</a:t>
            </a:r>
          </a:p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1500" b="0" dirty="0">
                <a:solidFill>
                  <a:srgbClr val="3A3327"/>
                </a:solidFill>
                <a:latin typeface="Segoe UI"/>
              </a:rPr>
              <a:t>• SDS Max : queue de </a:t>
            </a:r>
            <a:r>
              <a:rPr sz="1500" b="0" u="dotted" dirty="0">
                <a:solidFill>
                  <a:srgbClr val="8B6914"/>
                </a:solidFill>
                <a:latin typeface="Segoe UI"/>
              </a:rPr>
              <a:t>      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mm —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perforateurs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lourds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 (&gt; 4 kg), travaux </a:t>
            </a:r>
            <a:r>
              <a:rPr sz="1500" b="0" dirty="0" err="1">
                <a:solidFill>
                  <a:srgbClr val="3A3327"/>
                </a:solidFill>
                <a:latin typeface="Segoe UI"/>
              </a:rPr>
              <a:t>intensifs</a:t>
            </a:r>
            <a:r>
              <a:rPr sz="1500" b="0" dirty="0">
                <a:solidFill>
                  <a:srgbClr val="3A3327"/>
                </a:solidFill>
                <a:latin typeface="Segoe UI"/>
              </a:rPr>
              <a:t>.</a:t>
            </a:r>
          </a:p>
        </p:txBody>
      </p:sp>
      <p:pic>
        <p:nvPicPr>
          <p:cNvPr id="7" name="Picture 6" descr="foret-beton-sds-4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55464"/>
            <a:ext cx="2286000" cy="2286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15330" y="5998464"/>
            <a:ext cx="2488169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100" i="1" dirty="0" err="1">
                <a:solidFill>
                  <a:srgbClr val="6B6355"/>
                </a:solidFill>
                <a:latin typeface="Segoe UI"/>
              </a:rPr>
              <a:t>Foret</a:t>
            </a:r>
            <a:r>
              <a:rPr sz="1100" i="1" dirty="0">
                <a:solidFill>
                  <a:srgbClr val="6B6355"/>
                </a:solidFill>
                <a:latin typeface="Segoe UI"/>
              </a:rPr>
              <a:t> à béton — 4 </a:t>
            </a:r>
            <a:r>
              <a:rPr sz="1100" i="1" dirty="0" err="1">
                <a:solidFill>
                  <a:srgbClr val="6B6355"/>
                </a:solidFill>
                <a:latin typeface="Segoe UI"/>
              </a:rPr>
              <a:t>taillants</a:t>
            </a:r>
            <a:r>
              <a:rPr sz="1100" i="1" dirty="0">
                <a:solidFill>
                  <a:srgbClr val="6B6355"/>
                </a:solidFill>
                <a:latin typeface="Segoe UI"/>
              </a:rPr>
              <a:t>.</a:t>
            </a:r>
          </a:p>
        </p:txBody>
      </p:sp>
      <p:pic>
        <p:nvPicPr>
          <p:cNvPr id="9" name="Picture 8" descr="foret-a-beton-SD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4649724"/>
            <a:ext cx="1946671" cy="24917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77878" y="5860565"/>
            <a:ext cx="2550989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100" i="1" dirty="0" err="1">
                <a:solidFill>
                  <a:srgbClr val="6B6355"/>
                </a:solidFill>
                <a:latin typeface="Segoe UI"/>
              </a:rPr>
              <a:t>Foret</a:t>
            </a:r>
            <a:r>
              <a:rPr sz="1100" i="1" dirty="0">
                <a:solidFill>
                  <a:srgbClr val="6B6355"/>
                </a:solidFill>
                <a:latin typeface="Segoe UI"/>
              </a:rPr>
              <a:t> à béton — 3 </a:t>
            </a:r>
            <a:r>
              <a:rPr sz="1100" i="1" dirty="0" err="1">
                <a:solidFill>
                  <a:srgbClr val="6B6355"/>
                </a:solidFill>
                <a:latin typeface="Segoe UI"/>
              </a:rPr>
              <a:t>taillants</a:t>
            </a:r>
            <a:r>
              <a:rPr sz="1100" i="1" dirty="0">
                <a:solidFill>
                  <a:srgbClr val="6B6355"/>
                </a:solidFill>
                <a:latin typeface="Segoe UI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7269480"/>
            <a:ext cx="9966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B6355"/>
                </a:solidFill>
                <a:latin typeface="Segoe UI"/>
              </a:rPr>
              <a:t>Le perçage — S7.2 moyens et techniques de fabrication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0689336" cy="932688"/>
          </a:xfrm>
          <a:prstGeom prst="rect">
            <a:avLst/>
          </a:prstGeom>
          <a:solidFill>
            <a:srgbClr val="2C1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65760" y="219456"/>
            <a:ext cx="1051560" cy="502920"/>
          </a:xfrm>
          <a:prstGeom prst="roundRect">
            <a:avLst/>
          </a:prstGeom>
          <a:solidFill>
            <a:srgbClr val="8B69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54480" y="182880"/>
            <a:ext cx="877824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FFFFFF"/>
                </a:solidFill>
                <a:latin typeface="Georgia"/>
              </a:rPr>
              <a:t>Carrelage / verre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199" y="1280160"/>
            <a:ext cx="9875521" cy="2659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900"/>
              </a:spcAft>
            </a:pPr>
            <a:r>
              <a:rPr sz="36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D’autres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</a:t>
            </a:r>
            <a:r>
              <a:rPr sz="36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forets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</a:t>
            </a:r>
            <a:r>
              <a:rPr sz="36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ou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</a:t>
            </a:r>
            <a:r>
              <a:rPr sz="36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trépans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de compositions </a:t>
            </a:r>
            <a:r>
              <a:rPr sz="36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diverses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(</a:t>
            </a:r>
            <a:r>
              <a:rPr sz="36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foret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</a:t>
            </a:r>
            <a:r>
              <a:rPr sz="36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      </a:t>
            </a:r>
            <a:r>
              <a:rPr lang="fr-FR" sz="36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 </a:t>
            </a:r>
            <a:r>
              <a:rPr sz="36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, à plaquette </a:t>
            </a:r>
            <a:r>
              <a:rPr sz="36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carbure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) </a:t>
            </a:r>
            <a:r>
              <a:rPr sz="36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servent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au </a:t>
            </a:r>
            <a:r>
              <a:rPr sz="36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perçage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 du </a:t>
            </a:r>
            <a:r>
              <a:rPr sz="36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</a:t>
            </a:r>
            <a:r>
              <a:rPr lang="fr-FR" sz="36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 </a:t>
            </a:r>
            <a:r>
              <a:rPr sz="3600" b="0" u="dotted" dirty="0">
                <a:solidFill>
                  <a:srgbClr val="8B6914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     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, du </a:t>
            </a:r>
            <a:r>
              <a:rPr sz="36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carrelage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, de la </a:t>
            </a:r>
            <a:r>
              <a:rPr sz="36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céramique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, de la </a:t>
            </a:r>
            <a:r>
              <a:rPr sz="3600" b="0" dirty="0" err="1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tuile</a:t>
            </a:r>
            <a:r>
              <a:rPr sz="3600" b="0" dirty="0">
                <a:solidFill>
                  <a:srgbClr val="3A3327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, etc.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7269480"/>
            <a:ext cx="9966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6B6355"/>
                </a:solidFill>
                <a:latin typeface="Segoe UI"/>
              </a:rPr>
              <a:t>Le perçage — S7.2 moyens et techniques de fabrication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03DE0AC-54A9-CB7C-5B27-AD4F451BD0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6130" y="3939350"/>
            <a:ext cx="3518030" cy="3518030"/>
          </a:xfrm>
          <a:prstGeom prst="rect">
            <a:avLst/>
          </a:prstGeom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0CE8DB7C-6A9B-0851-FB21-1CDB926BBDC5}"/>
              </a:ext>
            </a:extLst>
          </p:cNvPr>
          <p:cNvSpPr txBox="1"/>
          <p:nvPr/>
        </p:nvSpPr>
        <p:spPr>
          <a:xfrm>
            <a:off x="5181754" y="6051952"/>
            <a:ext cx="2773991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fr-FR" sz="1100" i="1" dirty="0">
                <a:solidFill>
                  <a:srgbClr val="6B6355"/>
                </a:solidFill>
                <a:latin typeface="Segoe UI"/>
              </a:rPr>
              <a:t>Foret diamant pour carrelage céramique</a:t>
            </a:r>
            <a:endParaRPr sz="1100" i="1" dirty="0">
              <a:solidFill>
                <a:srgbClr val="6B6355"/>
              </a:solidFill>
              <a:latin typeface="Segoe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904</Words>
  <Application>Microsoft Office PowerPoint</Application>
  <PresentationFormat>Personnalisé</PresentationFormat>
  <Paragraphs>108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3" baseType="lpstr">
      <vt:lpstr>Arial</vt:lpstr>
      <vt:lpstr>Calibri</vt:lpstr>
      <vt:lpstr>Georgia</vt:lpstr>
      <vt:lpstr>Roboto ExtraBold</vt:lpstr>
      <vt:lpstr>Segoe UI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Simon</cp:lastModifiedBy>
  <cp:revision>2</cp:revision>
  <dcterms:created xsi:type="dcterms:W3CDTF">2013-01-27T09:14:16Z</dcterms:created>
  <dcterms:modified xsi:type="dcterms:W3CDTF">2026-09-02T15:20:35Z</dcterms:modified>
  <cp:category/>
</cp:coreProperties>
</file>