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0688638" cy="756285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461" y="-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65836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200" b="0" i="0">
                <a:solidFill>
                  <a:srgbClr val="1A1A1A"/>
                </a:solidFill>
                <a:latin typeface="Georgia"/>
              </a:rPr>
              <a:t>Le comble à </a:t>
            </a:r>
            <a:r>
              <a:rPr sz="2200" b="0" i="1">
                <a:solidFill>
                  <a:srgbClr val="8B6914"/>
                </a:solidFill>
                <a:latin typeface="Georgia"/>
              </a:rPr>
              <a:t>deux versants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896112"/>
            <a:ext cx="6583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6B6355"/>
                </a:solidFill>
                <a:latin typeface="Segoe UI"/>
              </a:rPr>
              <a:t>Charpente traditionnelle · S5.2 — cours à compléter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269480" y="365760"/>
            <a:ext cx="288036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BBB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/>
            <a:r>
              <a:rPr sz="1000" b="0" i="0">
                <a:solidFill>
                  <a:srgbClr val="2B2620"/>
                </a:solidFill>
                <a:latin typeface="Segoe UI"/>
              </a:rPr>
              <a:t>Nom : </a:t>
            </a:r>
            <a:r>
              <a:rPr sz="10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</a:p>
          <a:p>
            <a:r>
              <a:rPr sz="1000" b="0" i="0">
                <a:solidFill>
                  <a:srgbClr val="2B2620"/>
                </a:solidFill>
                <a:latin typeface="Segoe UI"/>
              </a:rPr>
              <a:t>Prénom : </a:t>
            </a:r>
            <a:r>
              <a:rPr sz="10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</a:p>
          <a:p>
            <a:r>
              <a:rPr sz="1000" b="0" i="0">
                <a:solidFill>
                  <a:srgbClr val="2B2620"/>
                </a:solidFill>
                <a:latin typeface="Segoe UI"/>
              </a:rPr>
              <a:t>Classe : </a:t>
            </a:r>
            <a:r>
              <a:rPr sz="1000" b="0" i="0" u="dotted">
                <a:solidFill>
                  <a:srgbClr val="7A7264"/>
                </a:solidFill>
                <a:latin typeface="Segoe UI"/>
              </a:rPr>
              <a:t>        </a:t>
            </a:r>
          </a:p>
          <a:p>
            <a:r>
              <a:rPr sz="1000" b="0" i="0">
                <a:solidFill>
                  <a:srgbClr val="2B2620"/>
                </a:solidFill>
                <a:latin typeface="Segoe UI"/>
              </a:rPr>
              <a:t>Date : </a:t>
            </a:r>
            <a:r>
              <a:rPr sz="1000" b="0" i="0" u="dotted">
                <a:solidFill>
                  <a:srgbClr val="7A7264"/>
                </a:solidFill>
                <a:latin typeface="Segoe UI"/>
              </a:rPr>
              <a:t>       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98448"/>
            <a:ext cx="96926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1">
                <a:solidFill>
                  <a:srgbClr val="6B6355"/>
                </a:solidFill>
                <a:latin typeface="Segoe UI"/>
              </a:rPr>
              <a:t>Complète les mots et les notions manquants au fur et à mesure de la projection.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645920"/>
            <a:ext cx="475488" cy="475488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61848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Glossaire de charpente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21284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glossai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87168"/>
            <a:ext cx="4160520" cy="3252139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4892040" y="2487168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2B2620"/>
                </a:solidFill>
                <a:latin typeface="Segoe UI"/>
              </a:rPr>
              <a:t>Complète le nom de chaque pièce à partir de sa définition 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852928"/>
            <a:ext cx="2578608" cy="4087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2000"/>
              </a:lnSpc>
              <a:spcAft>
                <a:spcPts val="400"/>
              </a:spcAft>
            </a:pPr>
            <a:r>
              <a:rPr sz="95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: pièce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inclinée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posée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dans le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sens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de la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pente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; premier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élément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sollicité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par la couverture.</a:t>
            </a:r>
          </a:p>
          <a:p>
            <a:pPr>
              <a:lnSpc>
                <a:spcPct val="102000"/>
              </a:lnSpc>
              <a:spcAft>
                <a:spcPts val="400"/>
              </a:spcAft>
            </a:pPr>
            <a:r>
              <a:rPr sz="95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: pièce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horizontale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posée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bout à bout entre deux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éléments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porteurs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, qui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supporte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les chevrons.</a:t>
            </a:r>
          </a:p>
          <a:p>
            <a:pPr>
              <a:lnSpc>
                <a:spcPct val="102000"/>
              </a:lnSpc>
              <a:spcAft>
                <a:spcPts val="400"/>
              </a:spcAft>
            </a:pPr>
            <a:r>
              <a:rPr sz="95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: panne au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sommet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du comble, montage à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l'aplomb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, qui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reçoit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les chevrons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en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tête.</a:t>
            </a:r>
          </a:p>
          <a:p>
            <a:pPr>
              <a:lnSpc>
                <a:spcPct val="102000"/>
              </a:lnSpc>
              <a:spcAft>
                <a:spcPts val="400"/>
              </a:spcAft>
            </a:pPr>
            <a:r>
              <a:rPr sz="95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: pièce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basse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qui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supporte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les chevrons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en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bas de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pente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(à plat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ou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à chant).</a:t>
            </a:r>
          </a:p>
          <a:p>
            <a:pPr>
              <a:lnSpc>
                <a:spcPct val="102000"/>
              </a:lnSpc>
              <a:spcAft>
                <a:spcPts val="400"/>
              </a:spcAft>
            </a:pPr>
            <a:r>
              <a:rPr sz="95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: pièce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inclinée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de la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ferme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qui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supporte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les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pannes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;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travaille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en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compression.</a:t>
            </a:r>
          </a:p>
          <a:p>
            <a:pPr>
              <a:lnSpc>
                <a:spcPct val="102000"/>
              </a:lnSpc>
              <a:spcAft>
                <a:spcPts val="400"/>
              </a:spcAft>
            </a:pPr>
            <a:r>
              <a:rPr sz="95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: pièce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basse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de la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ferme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qui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reprend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la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poussée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en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pied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d'arbalétrier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;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travaille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en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traction.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16952" y="2852928"/>
            <a:ext cx="2578608" cy="4087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2000"/>
              </a:lnSpc>
              <a:spcAft>
                <a:spcPts val="400"/>
              </a:spcAft>
            </a:pPr>
            <a:r>
              <a:rPr sz="95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: pièce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verticale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qui assemble les deux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arbalétriers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et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soutient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le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faîtage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;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travaille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en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traction.</a:t>
            </a:r>
          </a:p>
          <a:p>
            <a:pPr>
              <a:lnSpc>
                <a:spcPct val="102000"/>
              </a:lnSpc>
              <a:spcAft>
                <a:spcPts val="400"/>
              </a:spcAft>
            </a:pPr>
            <a:r>
              <a:rPr sz="95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: pièce oblique qui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transmet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le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poids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des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pannes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sur le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poinçon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;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travaille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en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compression.</a:t>
            </a:r>
          </a:p>
          <a:p>
            <a:pPr>
              <a:lnSpc>
                <a:spcPct val="102000"/>
              </a:lnSpc>
              <a:spcAft>
                <a:spcPts val="400"/>
              </a:spcAft>
            </a:pPr>
            <a:r>
              <a:rPr sz="95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: pièce qui assure la liaison entre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une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panne et un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arbalétrier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et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empêche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le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glissement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2000"/>
              </a:lnSpc>
              <a:spcAft>
                <a:spcPts val="400"/>
              </a:spcAft>
            </a:pPr>
            <a:r>
              <a:rPr sz="95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: pièce reliant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faîtage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et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poinçon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; assure le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contreventement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longitudinal des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fermes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2000"/>
              </a:lnSpc>
              <a:spcAft>
                <a:spcPts val="400"/>
              </a:spcAft>
            </a:pPr>
            <a:r>
              <a:rPr sz="95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: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mur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latéral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triangulaire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qui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ferme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le comble.</a:t>
            </a:r>
          </a:p>
          <a:p>
            <a:pPr>
              <a:lnSpc>
                <a:spcPct val="102000"/>
              </a:lnSpc>
              <a:spcAft>
                <a:spcPts val="400"/>
              </a:spcAft>
            </a:pPr>
            <a:r>
              <a:rPr sz="95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: ensemble des dispositions (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systèmes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triangulés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) qui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s'opposent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à la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déformation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 de </a:t>
            </a:r>
            <a:r>
              <a:rPr sz="950" b="0" i="0" dirty="0" err="1">
                <a:solidFill>
                  <a:srgbClr val="2B2620"/>
                </a:solidFill>
                <a:latin typeface="Segoe UI"/>
              </a:rPr>
              <a:t>l'ouvrage</a:t>
            </a:r>
            <a:r>
              <a:rPr sz="950" b="0" i="0" dirty="0">
                <a:solidFill>
                  <a:srgbClr val="2B2620"/>
                </a:solidFill>
                <a:latin typeface="Segoe UI"/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475488" cy="475488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Organisation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600"/>
              </a:spcBef>
              <a:spcAft>
                <a:spcPts val="200"/>
              </a:spcAft>
            </a:pPr>
            <a:r>
              <a:rPr sz="1400" b="1" i="0">
                <a:solidFill>
                  <a:srgbClr val="8B6914"/>
                </a:solidFill>
                <a:latin typeface="Segoe UI"/>
              </a:rPr>
              <a:t>La couverture</a:t>
            </a:r>
          </a:p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Les toitures reçoivent un revêtement d'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continu : le bâtiment est dit «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». Une structure est nécessaire pour recevoir la couverture :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, ardoises, tôles… posées sur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ou lattes.</a:t>
            </a:r>
          </a:p>
          <a:p>
            <a:pPr>
              <a:spcBef>
                <a:spcPts val="600"/>
              </a:spcBef>
              <a:spcAft>
                <a:spcPts val="200"/>
              </a:spcAft>
            </a:pPr>
            <a:r>
              <a:rPr sz="1400" b="1" i="0">
                <a:solidFill>
                  <a:srgbClr val="8B6914"/>
                </a:solidFill>
                <a:latin typeface="Segoe UI"/>
              </a:rPr>
              <a:t>Les pièces passantes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les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;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le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(ou panne faîtière) ;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la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(panne sablière ou plate-forme) ;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la panne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spcBef>
                <a:spcPts val="600"/>
              </a:spcBef>
              <a:spcAft>
                <a:spcPts val="200"/>
              </a:spcAft>
            </a:pPr>
            <a:r>
              <a:rPr sz="1400" b="1" i="0">
                <a:solidFill>
                  <a:srgbClr val="8B6914"/>
                </a:solidFill>
                <a:latin typeface="Segoe UI"/>
              </a:rPr>
              <a:t>L'élément porteur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en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— mur de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, pignon intermédiaire ;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en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— la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</p:txBody>
      </p:sp>
      <p:pic>
        <p:nvPicPr>
          <p:cNvPr id="6" name="Picture 5" descr="organis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616" y="1325880"/>
            <a:ext cx="4114800" cy="4926003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40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3.1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Les pièces passantes — Les chevrons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Les pièces passantes ne nécessitent pas d'assemblage particulier autre que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ou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Ce sont les premiers éléments sollicités par la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 Éléments de petite ou moyenne section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, posés à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, dans le sens de la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des versants.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Ils sont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et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Section : 6×8 ; 6×10 ; 8×10 ; 10×10.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Fixés en pied sur la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, en tête sur le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, aux appuis sur les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Sans appui entre faîtage et sablière : on parle de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Section : 6×18 ; 8×20 ; 10×24.</a:t>
            </a:r>
          </a:p>
        </p:txBody>
      </p:sp>
      <p:pic>
        <p:nvPicPr>
          <p:cNvPr id="6" name="Picture 5" descr="chevronn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784" y="1325880"/>
            <a:ext cx="3639311" cy="2729483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pic>
        <p:nvPicPr>
          <p:cNvPr id="7" name="Picture 6" descr="chevron_porte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784" y="4101083"/>
            <a:ext cx="3639311" cy="2729483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40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Les pièces passantes — Les pannes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Ensemble de pièces posées bout à bout, de niveau, entre deux éléments porteurs (ferme, pignon ou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).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Elles diminuent la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des chevrons.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Section : 10×15 ; 6×18 ; 10×20 ; 12×22.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La distance entre deux appuis s'appelle une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Raccord : coupe en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ou sifflet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Elles peuvent être à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ou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Sur un arbalétrier, une pièce nommée «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» empêche le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</p:txBody>
      </p:sp>
      <p:pic>
        <p:nvPicPr>
          <p:cNvPr id="6" name="Picture 5" descr="sifflet_sifflet_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897896"/>
            <a:ext cx="4114800" cy="1585451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pic>
        <p:nvPicPr>
          <p:cNvPr id="7" name="Picture 6" descr="panne_in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4191804"/>
            <a:ext cx="4114800" cy="2548042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40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Georgia"/>
              </a:rPr>
              <a:t>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Les pannes — Sablière &amp; Plateforme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Elles supportent les chevrons en bas de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1" i="0">
                <a:solidFill>
                  <a:srgbClr val="2B2620"/>
                </a:solidFill>
                <a:latin typeface="Segoe UI"/>
              </a:rPr>
              <a:t>Plateforme :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ancrée sur la maçonnerie par des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expansifs, utilisée à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1" i="0">
                <a:solidFill>
                  <a:srgbClr val="2B2620"/>
                </a:solidFill>
                <a:latin typeface="Segoe UI"/>
              </a:rPr>
              <a:t>Sablière :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sur deux appuis comme une panne, utilisée à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</p:txBody>
      </p:sp>
      <p:pic>
        <p:nvPicPr>
          <p:cNvPr id="6" name="Picture 5" descr="sablie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848549"/>
            <a:ext cx="4114800" cy="4505069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40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Georgia"/>
              </a:rPr>
              <a:t>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Les pannes — Faîtage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Ce sont les pannes au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du comble, montage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Parfois en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avec le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de la ferme.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Avec les liens de faîtage, elles participent au contreventement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de la charpente.</a:t>
            </a:r>
          </a:p>
        </p:txBody>
      </p:sp>
      <p:pic>
        <p:nvPicPr>
          <p:cNvPr id="6" name="Picture 5" descr="fait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2039306"/>
            <a:ext cx="4114800" cy="4123554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475488" cy="475488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Les fermes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120640" cy="55504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Le terme « ferme » est tiré du verbe «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», qui signifie rendre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Ensemble de pièces de bois qui doit supporter sans se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les charges de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et les surcharges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, puis les transmettre sur les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(mur ou poteau).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Elle remplace un mur de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Elle forme des travées qui réduisent la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des pannes.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0" y="1325880"/>
            <a:ext cx="4206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00" b="1" i="0">
                <a:solidFill>
                  <a:srgbClr val="8B6914"/>
                </a:solidFill>
                <a:latin typeface="Segoe UI"/>
              </a:rPr>
              <a:t>Portées courantes (à compléter au fil du cours)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0" y="1737360"/>
          <a:ext cx="4206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Segoe UI"/>
                        </a:rPr>
                        <a:t>Type de ferme</a:t>
                      </a:r>
                    </a:p>
                  </a:txBody>
                  <a:tcPr anchor="ctr">
                    <a:solidFill>
                      <a:srgbClr val="8B691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Segoe UI"/>
                        </a:rPr>
                        <a:t>Portée courante</a:t>
                      </a:r>
                    </a:p>
                  </a:txBody>
                  <a:tcPr anchor="ctr">
                    <a:solidFill>
                      <a:srgbClr val="8B69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B2620"/>
                          </a:solidFill>
                          <a:latin typeface="Segoe UI"/>
                        </a:rPr>
                        <a:t>Ferme latine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 u="dotted">
                          <a:solidFill>
                            <a:srgbClr val="7A7264"/>
                          </a:solidFill>
                          <a:latin typeface="Segoe UI"/>
                        </a:rPr>
                        <a:t>                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B2620"/>
                          </a:solidFill>
                          <a:latin typeface="Segoe UI"/>
                        </a:rPr>
                        <a:t>Ferme sur blochet</a:t>
                      </a:r>
                    </a:p>
                  </a:txBody>
                  <a:tcPr anchor="ctr">
                    <a:solidFill>
                      <a:srgbClr val="FAF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 u="dotted">
                          <a:solidFill>
                            <a:srgbClr val="7A7264"/>
                          </a:solidFill>
                          <a:latin typeface="Segoe UI"/>
                        </a:rPr>
                        <a:t>                </a:t>
                      </a:r>
                    </a:p>
                  </a:txBody>
                  <a:tcPr anchor="ctr">
                    <a:solidFill>
                      <a:srgbClr val="FA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B2620"/>
                          </a:solidFill>
                          <a:latin typeface="Segoe UI"/>
                        </a:rPr>
                        <a:t>Ferme sur poteau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 u="dotted">
                          <a:solidFill>
                            <a:srgbClr val="7A7264"/>
                          </a:solidFill>
                          <a:latin typeface="Segoe UI"/>
                        </a:rPr>
                        <a:t>                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B2620"/>
                          </a:solidFill>
                          <a:latin typeface="Segoe UI"/>
                        </a:rPr>
                        <a:t>Ferme à la Mansart</a:t>
                      </a:r>
                    </a:p>
                  </a:txBody>
                  <a:tcPr anchor="ctr">
                    <a:solidFill>
                      <a:srgbClr val="FAF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 u="dotted">
                          <a:solidFill>
                            <a:srgbClr val="7A7264"/>
                          </a:solidFill>
                          <a:latin typeface="Segoe UI"/>
                        </a:rPr>
                        <a:t>                </a:t>
                      </a:r>
                    </a:p>
                  </a:txBody>
                  <a:tcPr anchor="ctr">
                    <a:solidFill>
                      <a:srgbClr val="FA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B2620"/>
                          </a:solidFill>
                          <a:latin typeface="Segoe UI"/>
                        </a:rPr>
                        <a:t>Ferme treillis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 u="dotted">
                          <a:solidFill>
                            <a:srgbClr val="7A7264"/>
                          </a:solidFill>
                          <a:latin typeface="Segoe UI"/>
                        </a:rPr>
                        <a:t>                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40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Analyse structurelle — Système triangulé (1/2)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Vue de l'extérieur, une ferme présente une forme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: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le but premier est de créer de la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pour évacuer l'eau ;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un triangle a la particularité d'être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En reliant les pièces en triangles dans les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plans de l'espace, on réalise le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Le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assemble les deux arbalétriers et soutient le faîtage. L'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reprend les efforts de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en pied d'arbalétrier.</a:t>
            </a:r>
          </a:p>
        </p:txBody>
      </p:sp>
      <p:pic>
        <p:nvPicPr>
          <p:cNvPr id="6" name="Picture 5" descr="ferme_ctrv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664861"/>
            <a:ext cx="4114800" cy="2051521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pic>
        <p:nvPicPr>
          <p:cNvPr id="7" name="Picture 6" descr="ferme_ctrv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4193177"/>
            <a:ext cx="4114800" cy="2545297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40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Analyse structurelle — Système triangulé (2/2)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9684000" cy="1110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lnSpc>
                <a:spcPct val="108000"/>
              </a:lnSpc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sz="1200" b="0" i="0" dirty="0">
                <a:solidFill>
                  <a:srgbClr val="2B2620"/>
                </a:solidFill>
                <a:latin typeface="Segoe UI"/>
              </a:rPr>
              <a:t>L'</a:t>
            </a:r>
            <a:r>
              <a:rPr sz="12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lang="fr-FR" sz="12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2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lang="fr-FR" sz="1200" b="0" i="0" dirty="0">
                <a:solidFill>
                  <a:srgbClr val="2B2620"/>
                </a:solidFill>
                <a:latin typeface="Segoe UI"/>
              </a:rPr>
              <a:t>assure la liaison entre la panne et l'arbalétrier ; les </a:t>
            </a:r>
            <a:r>
              <a:rPr lang="fr-FR" sz="1200" b="0" i="0" u="dotted" dirty="0">
                <a:solidFill>
                  <a:srgbClr val="7A7264"/>
                </a:solidFill>
                <a:latin typeface="Segoe UI"/>
              </a:rPr>
              <a:t>                                </a:t>
            </a:r>
            <a:r>
              <a:rPr lang="fr-FR" sz="1200" b="0" i="0" dirty="0">
                <a:solidFill>
                  <a:srgbClr val="2B2620"/>
                </a:solidFill>
                <a:latin typeface="Segoe UI"/>
              </a:rPr>
              <a:t> soutiennent les arbalétriers et reportent l'effort en pied de poinçon.</a:t>
            </a:r>
          </a:p>
          <a:p>
            <a:pPr marL="285750" indent="-285750">
              <a:lnSpc>
                <a:spcPct val="108000"/>
              </a:lnSpc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fr-FR" sz="1200" b="0" i="0" dirty="0">
                <a:solidFill>
                  <a:srgbClr val="2B2620"/>
                </a:solidFill>
                <a:latin typeface="Segoe UI"/>
              </a:rPr>
              <a:t>On laisse un jeu de </a:t>
            </a:r>
            <a:r>
              <a:rPr lang="fr-FR" sz="1200" b="0" i="0" u="dotted" dirty="0">
                <a:solidFill>
                  <a:srgbClr val="7A7264"/>
                </a:solidFill>
                <a:latin typeface="Segoe UI"/>
              </a:rPr>
              <a:t>        </a:t>
            </a:r>
            <a:r>
              <a:rPr lang="fr-FR" sz="1200" b="0" i="0" dirty="0">
                <a:solidFill>
                  <a:srgbClr val="2B2620"/>
                </a:solidFill>
                <a:latin typeface="Segoe UI"/>
              </a:rPr>
              <a:t> entre le bas du poinçon et l'entrait pour éviter une contrainte de </a:t>
            </a:r>
            <a:r>
              <a:rPr lang="fr-FR" sz="12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lang="fr-FR" sz="1200" b="0" i="0" dirty="0">
                <a:solidFill>
                  <a:srgbClr val="2B2620"/>
                </a:solidFill>
                <a:latin typeface="Segoe UI"/>
              </a:rPr>
              <a:t> ; l'assemblage est à </a:t>
            </a:r>
            <a:r>
              <a:rPr lang="fr-FR" sz="1200" b="0" i="0" u="dotted" dirty="0">
                <a:solidFill>
                  <a:srgbClr val="7A7264"/>
                </a:solidFill>
                <a:latin typeface="Segoe UI"/>
              </a:rPr>
              <a:t>                          </a:t>
            </a:r>
            <a:r>
              <a:rPr lang="fr-FR" sz="1200" b="0" i="0" dirty="0">
                <a:solidFill>
                  <a:srgbClr val="2B2620"/>
                </a:solidFill>
                <a:latin typeface="Segoe UI"/>
              </a:rPr>
              <a:t> non chevillé.</a:t>
            </a:r>
          </a:p>
          <a:p>
            <a:pPr marL="285750" indent="-285750">
              <a:lnSpc>
                <a:spcPct val="108000"/>
              </a:lnSpc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fr-FR" sz="1200" b="0" i="0" dirty="0">
                <a:solidFill>
                  <a:srgbClr val="2B2620"/>
                </a:solidFill>
                <a:latin typeface="Segoe UI"/>
              </a:rPr>
              <a:t>Les liens entre faîtage et poinçon assurent l'équilibre </a:t>
            </a:r>
            <a:r>
              <a:rPr lang="fr-FR" sz="12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lang="fr-FR" sz="1200" b="0" i="0" dirty="0">
                <a:solidFill>
                  <a:srgbClr val="2B2620"/>
                </a:solidFill>
                <a:latin typeface="Segoe UI"/>
              </a:rPr>
              <a:t> sous l'action du </a:t>
            </a:r>
            <a:r>
              <a:rPr lang="fr-FR" sz="1200" b="0" i="0" u="dotted" dirty="0">
                <a:solidFill>
                  <a:srgbClr val="7A7264"/>
                </a:solidFill>
                <a:latin typeface="Segoe UI"/>
              </a:rPr>
              <a:t>               </a:t>
            </a:r>
            <a:r>
              <a:rPr sz="1200" b="0" i="0" u="dotted" dirty="0">
                <a:solidFill>
                  <a:srgbClr val="7A7264"/>
                </a:solidFill>
                <a:latin typeface="Segoe UI"/>
              </a:rPr>
              <a:t> </a:t>
            </a:r>
            <a:r>
              <a:rPr sz="1200" b="0" i="0" dirty="0">
                <a:solidFill>
                  <a:srgbClr val="2B2620"/>
                </a:solidFill>
                <a:latin typeface="Segoe UI"/>
              </a:rPr>
              <a:t>.</a:t>
            </a:r>
          </a:p>
        </p:txBody>
      </p:sp>
      <p:pic>
        <p:nvPicPr>
          <p:cNvPr id="6" name="Picture 5" descr="ferme_ctrv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95" y="2830365"/>
            <a:ext cx="3309893" cy="3915130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40080" y="6830568"/>
            <a:ext cx="3297438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 i="1" dirty="0" err="1">
                <a:solidFill>
                  <a:srgbClr val="6B6355"/>
                </a:solidFill>
                <a:latin typeface="Segoe UI"/>
              </a:rPr>
              <a:t>Contrefiches</a:t>
            </a:r>
            <a:r>
              <a:rPr sz="950" b="0" i="1" dirty="0">
                <a:solidFill>
                  <a:srgbClr val="6B6355"/>
                </a:solidFill>
                <a:latin typeface="Segoe UI"/>
              </a:rPr>
              <a:t>, </a:t>
            </a:r>
            <a:r>
              <a:rPr sz="950" b="0" i="1" dirty="0" err="1">
                <a:solidFill>
                  <a:srgbClr val="6B6355"/>
                </a:solidFill>
                <a:latin typeface="Segoe UI"/>
              </a:rPr>
              <a:t>échantignolle</a:t>
            </a:r>
            <a:r>
              <a:rPr sz="950" b="0" i="1" dirty="0">
                <a:solidFill>
                  <a:srgbClr val="6B6355"/>
                </a:solidFill>
                <a:latin typeface="Segoe UI"/>
              </a:rPr>
              <a:t> &amp; jeu du </a:t>
            </a:r>
            <a:r>
              <a:rPr sz="950" b="0" i="1" dirty="0" err="1">
                <a:solidFill>
                  <a:srgbClr val="6B6355"/>
                </a:solidFill>
                <a:latin typeface="Segoe UI"/>
              </a:rPr>
              <a:t>poinçon</a:t>
            </a:r>
            <a:endParaRPr sz="950" b="0" i="1" dirty="0">
              <a:solidFill>
                <a:srgbClr val="6B6355"/>
              </a:solidFill>
              <a:latin typeface="Segoe UI"/>
            </a:endParaRPr>
          </a:p>
        </p:txBody>
      </p:sp>
      <p:pic>
        <p:nvPicPr>
          <p:cNvPr id="8" name="Picture 7" descr="ferme_ctrv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001" y="2830365"/>
            <a:ext cx="3368239" cy="3920630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902352" y="6812584"/>
            <a:ext cx="3145536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 i="1" dirty="0" err="1">
                <a:solidFill>
                  <a:srgbClr val="6B6355"/>
                </a:solidFill>
                <a:latin typeface="Segoe UI"/>
              </a:rPr>
              <a:t>Contreventement</a:t>
            </a:r>
            <a:r>
              <a:rPr sz="950" b="0" i="1" dirty="0">
                <a:solidFill>
                  <a:srgbClr val="6B6355"/>
                </a:solidFill>
                <a:latin typeface="Segoe UI"/>
              </a:rPr>
              <a:t> longitudinal (vent)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19" y="457200"/>
            <a:ext cx="540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Analyse structurelle — Sollicitations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198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 dirty="0" err="1">
                <a:solidFill>
                  <a:srgbClr val="2B2620"/>
                </a:solidFill>
                <a:latin typeface="Segoe UI"/>
              </a:rPr>
              <a:t>Complète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l'effort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subi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par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chaque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pièce (compression </a:t>
            </a:r>
            <a:r>
              <a:rPr sz="1300" b="1" i="0" dirty="0">
                <a:solidFill>
                  <a:srgbClr val="2B2620"/>
                </a:solidFill>
                <a:latin typeface="Segoe UI"/>
              </a:rPr>
              <a:t>C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ou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traction </a:t>
            </a:r>
            <a:r>
              <a:rPr sz="1300" b="1" i="0" dirty="0">
                <a:solidFill>
                  <a:srgbClr val="2B2620"/>
                </a:solidFill>
                <a:latin typeface="Segoe UI"/>
              </a:rPr>
              <a:t>T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) :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 dirty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Les </a:t>
            </a:r>
            <a:r>
              <a:rPr sz="1300" b="1" i="0" dirty="0" err="1">
                <a:solidFill>
                  <a:srgbClr val="2B2620"/>
                </a:solidFill>
                <a:latin typeface="Segoe UI"/>
              </a:rPr>
              <a:t>arbalétriers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supportent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les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pannes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: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ils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travaillent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à la 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(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).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 dirty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L'</a:t>
            </a:r>
            <a:r>
              <a:rPr sz="1300" b="1" i="0" dirty="0" err="1">
                <a:solidFill>
                  <a:srgbClr val="2B2620"/>
                </a:solidFill>
                <a:latin typeface="Segoe UI"/>
              </a:rPr>
              <a:t>entrait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évite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l'écartement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: il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travaille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à la 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(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).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 dirty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Le </a:t>
            </a:r>
            <a:r>
              <a:rPr sz="1300" b="1" i="0" dirty="0" err="1">
                <a:solidFill>
                  <a:srgbClr val="2B2620"/>
                </a:solidFill>
                <a:latin typeface="Segoe UI"/>
              </a:rPr>
              <a:t>poinçon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reçoit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faîtage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et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contrefiches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: il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travaille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à la 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(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).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 dirty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Les </a:t>
            </a:r>
            <a:r>
              <a:rPr sz="1300" b="1" i="0" dirty="0" err="1">
                <a:solidFill>
                  <a:srgbClr val="2B2620"/>
                </a:solidFill>
                <a:latin typeface="Segoe UI"/>
              </a:rPr>
              <a:t>contrefiches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reportent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le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poids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des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pannes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: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elles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travaillent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à la 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(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).</a:t>
            </a:r>
          </a:p>
        </p:txBody>
      </p:sp>
      <p:pic>
        <p:nvPicPr>
          <p:cNvPr id="6" name="Picture 5" descr="ferme_ctrv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816" y="1325880"/>
            <a:ext cx="4465320" cy="3419159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76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Charpente assemblée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463039"/>
            <a:ext cx="9043415" cy="54589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400" b="0" i="0">
                <a:solidFill>
                  <a:srgbClr val="2B2620"/>
                </a:solidFill>
                <a:latin typeface="Segoe UI"/>
              </a:rPr>
              <a:t>C'est la charpente traditionnelle :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4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400" b="0" i="0">
                <a:solidFill>
                  <a:srgbClr val="2B2620"/>
                </a:solidFill>
                <a:latin typeface="Segoe UI"/>
              </a:rPr>
              <a:t>liaisons par assemblages traditionnels : </a:t>
            </a:r>
            <a:r>
              <a:rPr sz="14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400" b="0" i="0">
                <a:solidFill>
                  <a:srgbClr val="2B2620"/>
                </a:solidFill>
                <a:latin typeface="Segoe UI"/>
              </a:rPr>
              <a:t>, embrèvement, </a:t>
            </a:r>
            <a:r>
              <a:rPr sz="14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400" b="0" i="0">
                <a:solidFill>
                  <a:srgbClr val="2B2620"/>
                </a:solidFill>
                <a:latin typeface="Segoe UI"/>
              </a:rPr>
              <a:t>, etc. ;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4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400" b="0" i="0">
                <a:solidFill>
                  <a:srgbClr val="2B2620"/>
                </a:solidFill>
                <a:latin typeface="Segoe UI"/>
              </a:rPr>
              <a:t>organes d'assemblage : pointes, vis, </a:t>
            </a:r>
            <a:r>
              <a:rPr sz="14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400" b="0" i="0">
                <a:solidFill>
                  <a:srgbClr val="2B2620"/>
                </a:solidFill>
                <a:latin typeface="Segoe UI"/>
              </a:rPr>
              <a:t>, tirefonds, broches, chevilles, etc. ;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4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400" b="0" i="0">
                <a:solidFill>
                  <a:srgbClr val="2B2620"/>
                </a:solidFill>
                <a:latin typeface="Segoe UI"/>
              </a:rPr>
              <a:t>chaque ferme reporte une charge </a:t>
            </a:r>
            <a:r>
              <a:rPr sz="14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400" b="0" i="0">
                <a:solidFill>
                  <a:srgbClr val="2B2620"/>
                </a:solidFill>
                <a:latin typeface="Segoe UI"/>
              </a:rPr>
              <a:t> importante sur les infrastructures ;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4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400" b="0" i="0">
                <a:solidFill>
                  <a:srgbClr val="2B2620"/>
                </a:solidFill>
                <a:latin typeface="Segoe UI"/>
              </a:rPr>
              <a:t>grâce aux fortes sections, la ferme offre une bonne tenue au </a:t>
            </a:r>
            <a:r>
              <a:rPr sz="14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400" b="0" i="0">
                <a:solidFill>
                  <a:srgbClr val="2B2620"/>
                </a:solidFill>
                <a:latin typeface="Segoe UI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76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Charpente assemblée — Ferme latine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La ferme latine fut créée par les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dans l'Antiquité.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Poinçon de section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, entrait qui peut être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, arbalétriers et contrefiches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Portée qui ne dépasse pas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Réservée aux combles non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</p:txBody>
      </p:sp>
      <p:pic>
        <p:nvPicPr>
          <p:cNvPr id="6" name="Picture 5" descr="ferme_lat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616" y="1325880"/>
            <a:ext cx="4114800" cy="3769687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76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Ferme latine — détails d'assemblage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detail_assembl_lat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276553"/>
            <a:ext cx="4475988" cy="3603341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40080" y="6812279"/>
            <a:ext cx="44759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>
                <a:solidFill>
                  <a:srgbClr val="6B6355"/>
                </a:solidFill>
                <a:latin typeface="Segoe UI"/>
              </a:rPr>
              <a:t>Embrèvement en gorge, tenon-mortaise (jeu de 10 mm)</a:t>
            </a:r>
          </a:p>
        </p:txBody>
      </p:sp>
      <p:pic>
        <p:nvPicPr>
          <p:cNvPr id="7" name="Picture 6" descr="ferme_latine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268" y="2819352"/>
            <a:ext cx="4475988" cy="2517743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573268" y="6812279"/>
            <a:ext cx="44759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>
                <a:solidFill>
                  <a:srgbClr val="6B6355"/>
                </a:solidFill>
                <a:latin typeface="Segoe UI"/>
              </a:rPr>
              <a:t>Ferme latine réalisée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76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Georgia"/>
              </a:rPr>
              <a:t>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Charpente assemblée — Ferme sur blochet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Ferme à entrait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qui s'adapte sur un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construit au-dessus du dernier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Elle évite les poussées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sur le mur.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Inconvénient : l'effort de la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sur le plancher.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Portée dépassant rarement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</p:txBody>
      </p:sp>
      <p:pic>
        <p:nvPicPr>
          <p:cNvPr id="6" name="Picture 5" descr="ferme_bloch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616" y="1325880"/>
            <a:ext cx="4114800" cy="3126207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76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Ferme sur blochet — détails d'assemblage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detail_assembl_bloch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710925"/>
            <a:ext cx="4475988" cy="2734596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40080" y="5554979"/>
            <a:ext cx="44759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 dirty="0">
                <a:solidFill>
                  <a:srgbClr val="6B6355"/>
                </a:solidFill>
                <a:latin typeface="Segoe UI"/>
              </a:rPr>
              <a:t>Tenon-</a:t>
            </a:r>
            <a:r>
              <a:rPr sz="1000" b="0" i="1" dirty="0" err="1">
                <a:solidFill>
                  <a:srgbClr val="6B6355"/>
                </a:solidFill>
                <a:latin typeface="Segoe UI"/>
              </a:rPr>
              <a:t>mortaise</a:t>
            </a:r>
            <a:r>
              <a:rPr sz="1000" b="0" i="1" dirty="0">
                <a:solidFill>
                  <a:srgbClr val="6B6355"/>
                </a:solidFill>
                <a:latin typeface="Segoe UI"/>
              </a:rPr>
              <a:t>, </a:t>
            </a:r>
            <a:r>
              <a:rPr sz="1000" b="0" i="1" dirty="0" err="1">
                <a:solidFill>
                  <a:srgbClr val="6B6355"/>
                </a:solidFill>
                <a:latin typeface="Segoe UI"/>
              </a:rPr>
              <a:t>moisement</a:t>
            </a:r>
            <a:r>
              <a:rPr sz="1000" b="0" i="1" dirty="0">
                <a:solidFill>
                  <a:srgbClr val="6B6355"/>
                </a:solidFill>
                <a:latin typeface="Segoe UI"/>
              </a:rPr>
              <a:t> à </a:t>
            </a:r>
            <a:r>
              <a:rPr sz="1000" b="0" i="1" dirty="0" err="1">
                <a:solidFill>
                  <a:srgbClr val="6B6355"/>
                </a:solidFill>
                <a:latin typeface="Segoe UI"/>
              </a:rPr>
              <a:t>une</a:t>
            </a:r>
            <a:r>
              <a:rPr sz="1000" b="0" i="1" dirty="0">
                <a:solidFill>
                  <a:srgbClr val="6B6355"/>
                </a:solidFill>
                <a:latin typeface="Segoe UI"/>
              </a:rPr>
              <a:t> </a:t>
            </a:r>
            <a:r>
              <a:rPr sz="1000" b="0" i="1" dirty="0" err="1">
                <a:solidFill>
                  <a:srgbClr val="6B6355"/>
                </a:solidFill>
                <a:latin typeface="Segoe UI"/>
              </a:rPr>
              <a:t>entaille</a:t>
            </a:r>
            <a:r>
              <a:rPr sz="1000" b="0" i="1" dirty="0">
                <a:solidFill>
                  <a:srgbClr val="6B6355"/>
                </a:solidFill>
                <a:latin typeface="Segoe UI"/>
              </a:rPr>
              <a:t> + </a:t>
            </a:r>
            <a:r>
              <a:rPr sz="1000" b="0" i="1" dirty="0" err="1">
                <a:solidFill>
                  <a:srgbClr val="6B6355"/>
                </a:solidFill>
                <a:latin typeface="Segoe UI"/>
              </a:rPr>
              <a:t>boulons</a:t>
            </a:r>
            <a:endParaRPr sz="1000" b="0" i="1" dirty="0">
              <a:solidFill>
                <a:srgbClr val="6B6355"/>
              </a:solidFill>
              <a:latin typeface="Segoe UI"/>
            </a:endParaRPr>
          </a:p>
        </p:txBody>
      </p:sp>
      <p:pic>
        <p:nvPicPr>
          <p:cNvPr id="7" name="Picture 6" descr="detail_assembl_blochet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034" y="2710925"/>
            <a:ext cx="3231101" cy="2494067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997590" y="5554979"/>
            <a:ext cx="44759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>
                <a:solidFill>
                  <a:srgbClr val="6B6355"/>
                </a:solidFill>
                <a:latin typeface="Segoe UI"/>
              </a:rPr>
              <a:t>Moisement double + boulons, embrèvement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76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Georgia"/>
              </a:rPr>
              <a:t>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Charpente assemblée — Ferme sur poteau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C'est une variante de la ferme sur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Le blochet est ici relié à un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porteur.</a:t>
            </a:r>
          </a:p>
        </p:txBody>
      </p:sp>
      <p:pic>
        <p:nvPicPr>
          <p:cNvPr id="6" name="Picture 5" descr="ferme_sur_poteau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646231"/>
            <a:ext cx="4114800" cy="4909704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76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Georgia"/>
              </a:rPr>
              <a:t>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Ferme sur poteau — liaison &amp; réalisation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ferme_sur_poteaux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328251"/>
            <a:ext cx="4475988" cy="3056460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40080" y="6812279"/>
            <a:ext cx="44759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>
                <a:solidFill>
                  <a:srgbClr val="6B6355"/>
                </a:solidFill>
                <a:latin typeface="Segoe UI"/>
              </a:rPr>
              <a:t>Détail de la liaison blochet / poteau</a:t>
            </a:r>
          </a:p>
        </p:txBody>
      </p:sp>
      <p:pic>
        <p:nvPicPr>
          <p:cNvPr id="7" name="Picture 6" descr="ferme_potea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268" y="3012379"/>
            <a:ext cx="4475988" cy="2131689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573268" y="6812279"/>
            <a:ext cx="44759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>
                <a:solidFill>
                  <a:srgbClr val="6B6355"/>
                </a:solidFill>
                <a:latin typeface="Segoe UI"/>
              </a:rPr>
              <a:t>Exemple réalisé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76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Georgia"/>
              </a:rPr>
              <a:t>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Charpente assemblée — Ferme à la Mansart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319382" cy="16600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 dirty="0">
                <a:solidFill>
                  <a:srgbClr val="2B2620"/>
                </a:solidFill>
                <a:latin typeface="Segoe UI"/>
              </a:rPr>
              <a:t>Elle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offre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un maximum de 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pour un comble 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et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fonctionne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comme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un 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 dirty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Jambes de force 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(fortes sections,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même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plan) :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portée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≤ 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 dirty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Poteaux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: la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portée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atteint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 dirty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Stabilité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par un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contreventement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</a:t>
            </a:r>
            <a:r>
              <a:rPr sz="1300" b="0" i="0" dirty="0" err="1">
                <a:solidFill>
                  <a:srgbClr val="2B2620"/>
                </a:solidFill>
                <a:latin typeface="Segoe UI"/>
              </a:rPr>
              <a:t>reportant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 les efforts sur les </a:t>
            </a:r>
            <a:r>
              <a:rPr sz="1300" b="0" i="0" u="dotted" dirty="0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 dirty="0">
                <a:solidFill>
                  <a:srgbClr val="2B2620"/>
                </a:solidFill>
                <a:latin typeface="Segoe UI"/>
              </a:rPr>
              <a:t>.</a:t>
            </a:r>
          </a:p>
        </p:txBody>
      </p:sp>
      <p:pic>
        <p:nvPicPr>
          <p:cNvPr id="6" name="Picture 5" descr="ferme_mans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918" y="1325880"/>
            <a:ext cx="4114800" cy="3243262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76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Ferme à la Mansart — réalisation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ferme_mans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440" y="2079054"/>
            <a:ext cx="5934455" cy="3998339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40080" y="6812279"/>
            <a:ext cx="940917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1">
                <a:solidFill>
                  <a:srgbClr val="6B6355"/>
                </a:solidFill>
                <a:latin typeface="Segoe UI"/>
              </a:rPr>
              <a:t>Exemple de ferme à la Mansart mise en œuvre (comble habitable)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76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Georgia"/>
              </a:rPr>
              <a:t>4.3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Treillis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Un treillis, ou système triangulé, est un assemblage de barres formant des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Courant depuis la révolution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(bâtiments, ponts, avions).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Allie résistance, rigidité et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; éléments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Portées jusqu'à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</p:txBody>
      </p:sp>
      <p:pic>
        <p:nvPicPr>
          <p:cNvPr id="6" name="Picture 5" descr="ferme_treilli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3453003"/>
            <a:ext cx="4114800" cy="1296162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76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4.3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Treillis — Fermette connectée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Fermes industrialisées, appelées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, constituées d'éléments de faibles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Assemblages par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en contre-plaqué (CTBX) ou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en acier galvanisé.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Charges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; entraxe de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à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Reçoivent directement la couverture (économie de pannes/chevrons).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Sections faibles (30 à 50 mm) : lisses clouées évitant le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et assurant le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</p:txBody>
      </p:sp>
      <p:pic>
        <p:nvPicPr>
          <p:cNvPr id="6" name="Picture 5" descr="fermet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902931"/>
            <a:ext cx="4114800" cy="1575380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pic>
        <p:nvPicPr>
          <p:cNvPr id="7" name="Picture 6" descr="antiflamb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327" y="4101083"/>
            <a:ext cx="4094225" cy="2729483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576000" cy="540000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4.3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Treillis — Ferme boulonnée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Plus coûteuse que la connectée, elle utilise des sections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et des assemblages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Fonctionne sur le principe de charges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Assemblée sur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pour faciliter le transport.</a:t>
            </a:r>
          </a:p>
        </p:txBody>
      </p:sp>
      <p:pic>
        <p:nvPicPr>
          <p:cNvPr id="6" name="Picture 5" descr="ferme_treillis_boulonn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2866644"/>
            <a:ext cx="4114800" cy="2468879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2920" y="457200"/>
            <a:ext cx="475488" cy="475488"/>
          </a:xfrm>
          <a:prstGeom prst="roundRect">
            <a:avLst/>
          </a:prstGeom>
          <a:solidFill>
            <a:srgbClr val="8B6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Georgia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429768"/>
            <a:ext cx="908913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2100" b="0" i="0">
                <a:solidFill>
                  <a:srgbClr val="1A1A1A"/>
                </a:solidFill>
                <a:latin typeface="Georgia"/>
              </a:rPr>
              <a:t>Les murs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24128"/>
            <a:ext cx="9683496" cy="32004"/>
          </a:xfrm>
          <a:prstGeom prst="rect">
            <a:avLst/>
          </a:prstGeom>
          <a:solidFill>
            <a:srgbClr val="C4A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5257800" cy="5641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500"/>
              </a:spcAft>
            </a:pPr>
            <a:r>
              <a:rPr sz="1300" b="0" i="0">
                <a:solidFill>
                  <a:srgbClr val="2B2620"/>
                </a:solidFill>
                <a:latin typeface="Segoe UI"/>
              </a:rPr>
              <a:t>Éléments porteurs en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qui reçoivent directement les pièces passantes :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le mur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: latéral, de forme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;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le mur de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: intérieur, remplace une ferme ;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300" b="1" i="0">
                <a:solidFill>
                  <a:srgbClr val="C4A035"/>
                </a:solidFill>
                <a:latin typeface="Segoe UI"/>
              </a:rPr>
              <a:t>•  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le mur </a:t>
            </a:r>
            <a:r>
              <a:rPr sz="1300" b="0" i="0" u="dotted">
                <a:solidFill>
                  <a:srgbClr val="7A7264"/>
                </a:solidFill>
                <a:latin typeface="Segoe UI"/>
              </a:rPr>
              <a:t>                </a:t>
            </a:r>
            <a:r>
              <a:rPr sz="1300" b="0" i="0">
                <a:solidFill>
                  <a:srgbClr val="2B2620"/>
                </a:solidFill>
                <a:latin typeface="Segoe UI"/>
              </a:rPr>
              <a:t> : reçoit la sablière en bas de pente.</a:t>
            </a:r>
          </a:p>
        </p:txBody>
      </p:sp>
      <p:pic>
        <p:nvPicPr>
          <p:cNvPr id="6" name="Picture 5" descr="pignon-refe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2191300"/>
            <a:ext cx="4114800" cy="3819567"/>
          </a:xfrm>
          <a:prstGeom prst="rect">
            <a:avLst/>
          </a:prstGeom>
          <a:ln w="12700">
            <a:solidFill>
              <a:srgbClr val="E3DCCB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02920" y="7086600"/>
            <a:ext cx="9683496" cy="10972"/>
          </a:xfrm>
          <a:prstGeom prst="rect">
            <a:avLst/>
          </a:prstGeom>
          <a:solidFill>
            <a:srgbClr val="E3D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7123175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0" b="0" i="0">
                <a:solidFill>
                  <a:srgbClr val="B3AA98"/>
                </a:solidFill>
                <a:latin typeface="Segoe UI"/>
              </a:rPr>
              <a:t>Le comble à deux versants · S5.2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2056" y="7123175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B3AA98"/>
                </a:solidFill>
                <a:latin typeface="Segoe UI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1606</Words>
  <Application>Microsoft Office PowerPoint</Application>
  <PresentationFormat>Personnalisé</PresentationFormat>
  <Paragraphs>216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9" baseType="lpstr">
      <vt:lpstr>Arial</vt:lpstr>
      <vt:lpstr>Calibri</vt:lpstr>
      <vt:lpstr>Georgia</vt:lpstr>
      <vt:lpstr>Segoe UI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Simon</cp:lastModifiedBy>
  <cp:revision>2</cp:revision>
  <cp:lastPrinted>2026-08-25T09:38:37Z</cp:lastPrinted>
  <dcterms:created xsi:type="dcterms:W3CDTF">2013-01-27T09:14:16Z</dcterms:created>
  <dcterms:modified xsi:type="dcterms:W3CDTF">2026-08-25T09:45:38Z</dcterms:modified>
  <cp:category/>
</cp:coreProperties>
</file>