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3" autoAdjust="0"/>
    <p:restoredTop sz="94660"/>
  </p:normalViewPr>
  <p:slideViewPr>
    <p:cSldViewPr>
      <p:cViewPr varScale="1">
        <p:scale>
          <a:sx n="87" d="100"/>
          <a:sy n="87" d="100"/>
        </p:scale>
        <p:origin x="91" y="154"/>
      </p:cViewPr>
      <p:guideLst/>
    </p:cSldViewPr>
  </p:slideViewPr>
  <p:notesTextViewPr>
    <p:cViewPr>
      <p:scale>
        <a:sx n="3" d="2"/>
        <a:sy n="3" d="2"/>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A33528-B522-4FF0-B9A3-4ADBCD7FBF59}" type="datetimeFigureOut">
              <a:rPr lang="fr-FR" smtClean="0"/>
              <a:t>01/04/2020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FEC225-B7B1-42F0-90A8-987A263E8885}" type="slidenum">
              <a:rPr lang="fr-FR" smtClean="0"/>
              <a:t>‹N°›</a:t>
            </a:fld>
            <a:endParaRPr lang="fr-FR"/>
          </a:p>
        </p:txBody>
      </p:sp>
    </p:spTree>
    <p:extLst>
      <p:ext uri="{BB962C8B-B14F-4D97-AF65-F5344CB8AC3E}">
        <p14:creationId xmlns:p14="http://schemas.microsoft.com/office/powerpoint/2010/main" val="387759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DFEC225-B7B1-42F0-90A8-987A263E8885}" type="slidenum">
              <a:rPr lang="fr-FR" smtClean="0"/>
              <a:t>1</a:t>
            </a:fld>
            <a:endParaRPr lang="fr-FR"/>
          </a:p>
        </p:txBody>
      </p:sp>
    </p:spTree>
    <p:extLst>
      <p:ext uri="{BB962C8B-B14F-4D97-AF65-F5344CB8AC3E}">
        <p14:creationId xmlns:p14="http://schemas.microsoft.com/office/powerpoint/2010/main" val="1619709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DFEC225-B7B1-42F0-90A8-987A263E8885}" type="slidenum">
              <a:rPr lang="fr-FR" smtClean="0"/>
              <a:t>5</a:t>
            </a:fld>
            <a:endParaRPr lang="fr-FR"/>
          </a:p>
        </p:txBody>
      </p:sp>
    </p:spTree>
    <p:extLst>
      <p:ext uri="{BB962C8B-B14F-4D97-AF65-F5344CB8AC3E}">
        <p14:creationId xmlns:p14="http://schemas.microsoft.com/office/powerpoint/2010/main" val="3022178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1644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graphicFrame>
        <p:nvGraphicFramePr>
          <p:cNvPr id="9" name="Tableau 8"/>
          <p:cNvGraphicFramePr>
            <a:graphicFrameLocks noGrp="1"/>
          </p:cNvGraphicFramePr>
          <p:nvPr userDrawn="1">
            <p:extLst>
              <p:ext uri="{D42A27DB-BD31-4B8C-83A1-F6EECF244321}">
                <p14:modId xmlns:p14="http://schemas.microsoft.com/office/powerpoint/2010/main" val="2321447278"/>
              </p:ext>
            </p:extLst>
          </p:nvPr>
        </p:nvGraphicFramePr>
        <p:xfrm>
          <a:off x="270467" y="286939"/>
          <a:ext cx="11651065" cy="822960"/>
        </p:xfrm>
        <a:graphic>
          <a:graphicData uri="http://schemas.openxmlformats.org/drawingml/2006/table">
            <a:tbl>
              <a:tblPr firstRow="1" bandRow="1">
                <a:tableStyleId>{5C22544A-7EE6-4342-B048-85BDC9FD1C3A}</a:tableStyleId>
              </a:tblPr>
              <a:tblGrid>
                <a:gridCol w="2441157"/>
                <a:gridCol w="7704856"/>
                <a:gridCol w="1505052"/>
              </a:tblGrid>
              <a:tr h="2192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effectLst/>
                          <a:latin typeface="Arial" panose="020B0604020202020204" pitchFamily="34" charset="0"/>
                          <a:cs typeface="Arial" panose="020B0604020202020204" pitchFamily="34" charset="0"/>
                        </a:rPr>
                        <a:t>SAVOIRS TECHNOLOGIQUES</a:t>
                      </a:r>
                      <a:endParaRPr lang="fr-FR"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3">
                  <a:txBody>
                    <a:bodyPr/>
                    <a:lstStyle/>
                    <a:p>
                      <a:pPr algn="ctr"/>
                      <a:r>
                        <a:rPr lang="fr-FR" sz="3200" dirty="0" smtClean="0">
                          <a:solidFill>
                            <a:schemeClr val="tx1"/>
                          </a:solidFill>
                          <a:latin typeface="Arial" panose="020B0604020202020204" pitchFamily="34" charset="0"/>
                          <a:cs typeface="Arial" panose="020B0604020202020204" pitchFamily="34" charset="0"/>
                        </a:rPr>
                        <a:t>DESCENTE DE CHARGE</a:t>
                      </a:r>
                      <a:endParaRPr lang="fr-FR" sz="32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endParaRPr lang="fr-FR"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92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effectLst/>
                          <a:latin typeface="Arial" panose="020B0604020202020204" pitchFamily="34" charset="0"/>
                          <a:cs typeface="Arial" panose="020B0604020202020204" pitchFamily="34" charset="0"/>
                        </a:rPr>
                        <a:t>S 4 – Mécanique</a:t>
                      </a:r>
                      <a:endParaRPr lang="fr-FR"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fr-FR" dirty="0"/>
                    </a:p>
                  </a:txBody>
                  <a:tcPr/>
                </a:tc>
                <a:tc vMerge="1">
                  <a:txBody>
                    <a:bodyPr/>
                    <a:lstStyle/>
                    <a:p>
                      <a:endParaRPr lang="fr-FR" dirty="0"/>
                    </a:p>
                  </a:txBody>
                  <a:tcPr/>
                </a:tc>
              </a:tr>
              <a:tr h="2192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chemeClr val="tx1"/>
                          </a:solidFill>
                          <a:effectLst/>
                          <a:latin typeface="Arial" panose="020B0604020202020204" pitchFamily="34" charset="0"/>
                          <a:cs typeface="Arial" panose="020B0604020202020204" pitchFamily="34" charset="0"/>
                        </a:rPr>
                        <a:t>MOREL – 01/04/20	</a:t>
                      </a:r>
                      <a:endParaRPr lang="fr-FR"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fr-FR" dirty="0"/>
                    </a:p>
                  </a:txBody>
                  <a:tcPr/>
                </a:tc>
                <a:tc vMerge="1">
                  <a:txBody>
                    <a:bodyPr/>
                    <a:lstStyle/>
                    <a:p>
                      <a:endParaRPr lang="fr-FR" dirty="0"/>
                    </a:p>
                  </a:txBody>
                  <a:tcPr/>
                </a:tc>
              </a:tr>
            </a:tbl>
          </a:graphicData>
        </a:graphic>
      </p:graphicFrame>
      <p:pic>
        <p:nvPicPr>
          <p:cNvPr id="3073" name="Imag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60496" y="286939"/>
            <a:ext cx="1224136" cy="765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99269"/>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Layout" Target="../slideLayouts/slideLayout1.xml"/><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rme libre 34"/>
          <p:cNvSpPr/>
          <p:nvPr/>
        </p:nvSpPr>
        <p:spPr>
          <a:xfrm>
            <a:off x="7525871" y="2510118"/>
            <a:ext cx="4338917" cy="1918447"/>
          </a:xfrm>
          <a:custGeom>
            <a:avLst/>
            <a:gdLst>
              <a:gd name="connsiteX0" fmla="*/ 1259541 w 4338917"/>
              <a:gd name="connsiteY0" fmla="*/ 0 h 1918447"/>
              <a:gd name="connsiteX1" fmla="*/ 0 w 4338917"/>
              <a:gd name="connsiteY1" fmla="*/ 295835 h 1918447"/>
              <a:gd name="connsiteX2" fmla="*/ 3079376 w 4338917"/>
              <a:gd name="connsiteY2" fmla="*/ 1918447 h 1918447"/>
              <a:gd name="connsiteX3" fmla="*/ 4338917 w 4338917"/>
              <a:gd name="connsiteY3" fmla="*/ 1618129 h 1918447"/>
              <a:gd name="connsiteX4" fmla="*/ 1259541 w 4338917"/>
              <a:gd name="connsiteY4" fmla="*/ 0 h 191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8917" h="1918447">
                <a:moveTo>
                  <a:pt x="1259541" y="0"/>
                </a:moveTo>
                <a:lnTo>
                  <a:pt x="0" y="295835"/>
                </a:lnTo>
                <a:lnTo>
                  <a:pt x="3079376" y="1918447"/>
                </a:lnTo>
                <a:lnTo>
                  <a:pt x="4338917" y="1618129"/>
                </a:lnTo>
                <a:lnTo>
                  <a:pt x="1259541" y="0"/>
                </a:lnTo>
                <a:close/>
              </a:path>
            </a:pathLst>
          </a:custGeom>
          <a:pattFill prst="wave">
            <a:fgClr>
              <a:schemeClr val="accent2">
                <a:lumMod val="75000"/>
              </a:schemeClr>
            </a:fgClr>
            <a:bgClr>
              <a:schemeClr val="accent4">
                <a:lumMod val="40000"/>
                <a:lumOff val="60000"/>
              </a:schemeClr>
            </a:bgClr>
          </a:patt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3" name="Image 32"/>
          <p:cNvPicPr>
            <a:picLocks noChangeAspect="1"/>
          </p:cNvPicPr>
          <p:nvPr/>
        </p:nvPicPr>
        <p:blipFill>
          <a:blip r:embed="rId3"/>
          <a:stretch>
            <a:fillRect/>
          </a:stretch>
        </p:blipFill>
        <p:spPr>
          <a:xfrm>
            <a:off x="6630123" y="2458988"/>
            <a:ext cx="5290943" cy="3794737"/>
          </a:xfrm>
          <a:prstGeom prst="rect">
            <a:avLst/>
          </a:prstGeom>
        </p:spPr>
      </p:pic>
      <p:sp>
        <p:nvSpPr>
          <p:cNvPr id="6" name="ZoneTexte 5"/>
          <p:cNvSpPr txBox="1"/>
          <p:nvPr/>
        </p:nvSpPr>
        <p:spPr>
          <a:xfrm>
            <a:off x="269060" y="1426214"/>
            <a:ext cx="11731596" cy="646331"/>
          </a:xfrm>
          <a:prstGeom prst="rect">
            <a:avLst/>
          </a:prstGeom>
          <a:noFill/>
        </p:spPr>
        <p:txBody>
          <a:bodyPr wrap="square" rtlCol="0">
            <a:spAutoFit/>
          </a:bodyPr>
          <a:lstStyle/>
          <a:p>
            <a:r>
              <a:rPr lang="fr-FR" dirty="0" smtClean="0"/>
              <a:t>Le but d’une descente de charge est de calculer les charges ponctuelles sur les appuis en fonction des charges surfaciques de toitures.</a:t>
            </a:r>
            <a:endParaRPr lang="fr-FR" dirty="0"/>
          </a:p>
        </p:txBody>
      </p:sp>
      <p:sp>
        <p:nvSpPr>
          <p:cNvPr id="16" name="ZoneTexte 15"/>
          <p:cNvSpPr txBox="1"/>
          <p:nvPr/>
        </p:nvSpPr>
        <p:spPr>
          <a:xfrm>
            <a:off x="258071" y="2104224"/>
            <a:ext cx="6127923" cy="2000548"/>
          </a:xfrm>
          <a:prstGeom prst="rect">
            <a:avLst/>
          </a:prstGeom>
          <a:noFill/>
        </p:spPr>
        <p:txBody>
          <a:bodyPr wrap="square" rtlCol="0">
            <a:spAutoFit/>
          </a:bodyPr>
          <a:lstStyle/>
          <a:p>
            <a:pPr marL="285750" indent="-285750">
              <a:buFont typeface="Wingdings" panose="05000000000000000000" pitchFamily="2" charset="2"/>
              <a:buChar char="§"/>
            </a:pPr>
            <a:r>
              <a:rPr lang="fr-FR" sz="1600" b="1" dirty="0" smtClean="0"/>
              <a:t>Ici, la charge surfacique de toiture = 112 daN/m² rampant</a:t>
            </a:r>
          </a:p>
          <a:p>
            <a:pPr marL="742950" lvl="1" indent="-285750">
              <a:buFont typeface="Wingdings" panose="05000000000000000000" pitchFamily="2" charset="2"/>
              <a:buChar char="§"/>
            </a:pPr>
            <a:endParaRPr lang="fr-FR" sz="1200" dirty="0" smtClean="0"/>
          </a:p>
          <a:p>
            <a:pPr marL="285750" indent="-285750">
              <a:buFont typeface="Wingdings" panose="05000000000000000000" pitchFamily="2" charset="2"/>
              <a:buChar char="Ø"/>
            </a:pPr>
            <a:r>
              <a:rPr lang="fr-FR" sz="1600" dirty="0" smtClean="0"/>
              <a:t>Cette charge reflète le poids propre du complexe de toiture (chevrons, isolant, couverture, etc.), le poids propre des pannes, ainsi que les éventuelles charges de neige, le tout majoré de coefficients de sécurité.</a:t>
            </a:r>
          </a:p>
          <a:p>
            <a:pPr marL="285750" indent="-285750">
              <a:buFont typeface="Wingdings" panose="05000000000000000000" pitchFamily="2" charset="2"/>
              <a:buChar char="Ø"/>
            </a:pPr>
            <a:r>
              <a:rPr lang="fr-FR" sz="1600" dirty="0" smtClean="0"/>
              <a:t>Cette charge est exprimée par unité de surface rampante (/m²), c’est-à-dire le long de la pente, sur la surface du toit (non horizontal)</a:t>
            </a:r>
            <a:endParaRPr lang="fr-FR" sz="1600" dirty="0"/>
          </a:p>
        </p:txBody>
      </p:sp>
      <p:sp>
        <p:nvSpPr>
          <p:cNvPr id="29" name="Flèche vers le haut 28"/>
          <p:cNvSpPr/>
          <p:nvPr/>
        </p:nvSpPr>
        <p:spPr>
          <a:xfrm>
            <a:off x="6399897" y="3775010"/>
            <a:ext cx="557618" cy="1381207"/>
          </a:xfrm>
          <a:prstGeom prst="upArrow">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dirty="0" smtClean="0"/>
              <a:t>1000 daN</a:t>
            </a:r>
            <a:endParaRPr lang="fr-FR" dirty="0"/>
          </a:p>
        </p:txBody>
      </p:sp>
      <p:sp>
        <p:nvSpPr>
          <p:cNvPr id="36" name="Forme libre 35"/>
          <p:cNvSpPr/>
          <p:nvPr/>
        </p:nvSpPr>
        <p:spPr>
          <a:xfrm>
            <a:off x="6678706" y="2805953"/>
            <a:ext cx="3931023" cy="2595282"/>
          </a:xfrm>
          <a:custGeom>
            <a:avLst/>
            <a:gdLst>
              <a:gd name="connsiteX0" fmla="*/ 838200 w 3931023"/>
              <a:gd name="connsiteY0" fmla="*/ 0 h 2595282"/>
              <a:gd name="connsiteX1" fmla="*/ 0 w 3931023"/>
              <a:gd name="connsiteY1" fmla="*/ 981635 h 2595282"/>
              <a:gd name="connsiteX2" fmla="*/ 3088341 w 3931023"/>
              <a:gd name="connsiteY2" fmla="*/ 2595282 h 2595282"/>
              <a:gd name="connsiteX3" fmla="*/ 3931023 w 3931023"/>
              <a:gd name="connsiteY3" fmla="*/ 1622612 h 2595282"/>
              <a:gd name="connsiteX4" fmla="*/ 838200 w 3931023"/>
              <a:gd name="connsiteY4" fmla="*/ 0 h 2595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1023" h="2595282">
                <a:moveTo>
                  <a:pt x="838200" y="0"/>
                </a:moveTo>
                <a:lnTo>
                  <a:pt x="0" y="981635"/>
                </a:lnTo>
                <a:lnTo>
                  <a:pt x="3088341" y="2595282"/>
                </a:lnTo>
                <a:lnTo>
                  <a:pt x="3931023" y="1622612"/>
                </a:lnTo>
                <a:lnTo>
                  <a:pt x="838200" y="0"/>
                </a:lnTo>
                <a:close/>
              </a:path>
            </a:pathLst>
          </a:custGeom>
          <a:pattFill prst="wave">
            <a:fgClr>
              <a:schemeClr val="accent2">
                <a:lumMod val="75000"/>
              </a:schemeClr>
            </a:fgClr>
            <a:bgClr>
              <a:schemeClr val="accent4">
                <a:lumMod val="40000"/>
                <a:lumOff val="60000"/>
              </a:schemeClr>
            </a:bgClr>
          </a:patt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258071" y="4150117"/>
            <a:ext cx="6115408" cy="338554"/>
          </a:xfrm>
          <a:prstGeom prst="rect">
            <a:avLst/>
          </a:prstGeom>
          <a:noFill/>
        </p:spPr>
        <p:txBody>
          <a:bodyPr wrap="square" rtlCol="0">
            <a:spAutoFit/>
          </a:bodyPr>
          <a:lstStyle/>
          <a:p>
            <a:pPr marL="285750" indent="-285750">
              <a:buFont typeface="Wingdings" panose="05000000000000000000" pitchFamily="2" charset="2"/>
              <a:buChar char="§"/>
            </a:pPr>
            <a:r>
              <a:rPr lang="fr-FR" sz="1600" b="1" dirty="0" smtClean="0">
                <a:solidFill>
                  <a:srgbClr val="FF0000"/>
                </a:solidFill>
              </a:rPr>
              <a:t>Si les deux versants mesurent chacun 18m² :</a:t>
            </a:r>
          </a:p>
        </p:txBody>
      </p:sp>
      <p:sp>
        <p:nvSpPr>
          <p:cNvPr id="37" name="Forme libre 36"/>
          <p:cNvSpPr/>
          <p:nvPr/>
        </p:nvSpPr>
        <p:spPr>
          <a:xfrm>
            <a:off x="9275594" y="3228966"/>
            <a:ext cx="769620" cy="312420"/>
          </a:xfrm>
          <a:custGeom>
            <a:avLst/>
            <a:gdLst>
              <a:gd name="connsiteX0" fmla="*/ 342900 w 769620"/>
              <a:gd name="connsiteY0" fmla="*/ 0 h 312420"/>
              <a:gd name="connsiteX1" fmla="*/ 0 w 769620"/>
              <a:gd name="connsiteY1" fmla="*/ 91440 h 312420"/>
              <a:gd name="connsiteX2" fmla="*/ 457200 w 769620"/>
              <a:gd name="connsiteY2" fmla="*/ 312420 h 312420"/>
              <a:gd name="connsiteX3" fmla="*/ 769620 w 769620"/>
              <a:gd name="connsiteY3" fmla="*/ 236220 h 312420"/>
              <a:gd name="connsiteX4" fmla="*/ 342900 w 769620"/>
              <a:gd name="connsiteY4" fmla="*/ 0 h 312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9620" h="312420">
                <a:moveTo>
                  <a:pt x="342900" y="0"/>
                </a:moveTo>
                <a:lnTo>
                  <a:pt x="0" y="91440"/>
                </a:lnTo>
                <a:lnTo>
                  <a:pt x="457200" y="312420"/>
                </a:lnTo>
                <a:lnTo>
                  <a:pt x="769620" y="236220"/>
                </a:lnTo>
                <a:lnTo>
                  <a:pt x="342900" y="0"/>
                </a:lnTo>
                <a:close/>
              </a:path>
            </a:pathLst>
          </a:cu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1400" b="1" dirty="0" smtClean="0"/>
              <a:t>1 m²</a:t>
            </a:r>
            <a:endParaRPr lang="fr-FR" sz="1400" b="1" dirty="0"/>
          </a:p>
        </p:txBody>
      </p:sp>
      <p:sp>
        <p:nvSpPr>
          <p:cNvPr id="39" name="Flèche vers le haut 38"/>
          <p:cNvSpPr/>
          <p:nvPr/>
        </p:nvSpPr>
        <p:spPr>
          <a:xfrm>
            <a:off x="9482031" y="5399156"/>
            <a:ext cx="557618" cy="1378216"/>
          </a:xfrm>
          <a:prstGeom prst="upArrow">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dirty="0" smtClean="0"/>
              <a:t>1000 daN</a:t>
            </a:r>
            <a:endParaRPr lang="fr-FR" dirty="0"/>
          </a:p>
        </p:txBody>
      </p:sp>
      <p:sp>
        <p:nvSpPr>
          <p:cNvPr id="44" name="Flèche vers le haut 43"/>
          <p:cNvSpPr/>
          <p:nvPr/>
        </p:nvSpPr>
        <p:spPr>
          <a:xfrm>
            <a:off x="11586136" y="4135328"/>
            <a:ext cx="557618" cy="1381903"/>
          </a:xfrm>
          <a:prstGeom prst="upArrow">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dirty="0" smtClean="0"/>
              <a:t>1000 daN</a:t>
            </a:r>
            <a:endParaRPr lang="fr-FR" dirty="0"/>
          </a:p>
        </p:txBody>
      </p:sp>
      <p:grpSp>
        <p:nvGrpSpPr>
          <p:cNvPr id="64" name="Groupe 63"/>
          <p:cNvGrpSpPr/>
          <p:nvPr/>
        </p:nvGrpSpPr>
        <p:grpSpPr>
          <a:xfrm>
            <a:off x="6410091" y="2296120"/>
            <a:ext cx="2324059" cy="1473904"/>
            <a:chOff x="6410091" y="2296120"/>
            <a:chExt cx="2324059" cy="1473904"/>
          </a:xfrm>
        </p:grpSpPr>
        <p:cxnSp>
          <p:nvCxnSpPr>
            <p:cNvPr id="47" name="Connecteur droit 46"/>
            <p:cNvCxnSpPr/>
            <p:nvPr/>
          </p:nvCxnSpPr>
          <p:spPr>
            <a:xfrm>
              <a:off x="6410091" y="3651033"/>
              <a:ext cx="235278" cy="1189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a:off x="7249555" y="2664418"/>
              <a:ext cx="235278" cy="1189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8498872" y="2369547"/>
              <a:ext cx="235278" cy="1189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p:nvPr/>
          </p:nvCxnSpPr>
          <p:spPr>
            <a:xfrm flipV="1">
              <a:off x="7336597" y="2420543"/>
              <a:ext cx="1268506" cy="29583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p:nvPr/>
          </p:nvCxnSpPr>
          <p:spPr>
            <a:xfrm flipV="1">
              <a:off x="6508643" y="2723913"/>
              <a:ext cx="837968" cy="97761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rot="20869638">
              <a:off x="7585258" y="2296120"/>
              <a:ext cx="935654" cy="338554"/>
            </a:xfrm>
            <a:prstGeom prst="rect">
              <a:avLst/>
            </a:prstGeom>
            <a:noFill/>
          </p:spPr>
          <p:txBody>
            <a:bodyPr wrap="square" rtlCol="0">
              <a:spAutoFit/>
            </a:bodyPr>
            <a:lstStyle/>
            <a:p>
              <a:r>
                <a:rPr lang="fr-FR" sz="1600" dirty="0" smtClean="0"/>
                <a:t>3,00 m</a:t>
              </a:r>
              <a:endParaRPr lang="fr-FR" sz="1600" dirty="0"/>
            </a:p>
          </p:txBody>
        </p:sp>
        <p:sp>
          <p:nvSpPr>
            <p:cNvPr id="57" name="ZoneTexte 56"/>
            <p:cNvSpPr txBox="1"/>
            <p:nvPr/>
          </p:nvSpPr>
          <p:spPr>
            <a:xfrm rot="18626713">
              <a:off x="6503082" y="2860748"/>
              <a:ext cx="935654" cy="338554"/>
            </a:xfrm>
            <a:prstGeom prst="rect">
              <a:avLst/>
            </a:prstGeom>
            <a:noFill/>
          </p:spPr>
          <p:txBody>
            <a:bodyPr wrap="square" rtlCol="0">
              <a:spAutoFit/>
            </a:bodyPr>
            <a:lstStyle/>
            <a:p>
              <a:r>
                <a:rPr lang="fr-FR" sz="1600" dirty="0" smtClean="0"/>
                <a:t>3,00 m</a:t>
              </a:r>
              <a:endParaRPr lang="fr-FR" sz="1600" dirty="0"/>
            </a:p>
          </p:txBody>
        </p:sp>
      </p:grpSp>
      <p:grpSp>
        <p:nvGrpSpPr>
          <p:cNvPr id="66" name="Groupe 65"/>
          <p:cNvGrpSpPr/>
          <p:nvPr/>
        </p:nvGrpSpPr>
        <p:grpSpPr>
          <a:xfrm>
            <a:off x="8834959" y="2438299"/>
            <a:ext cx="3286978" cy="1676969"/>
            <a:chOff x="8834959" y="2438299"/>
            <a:chExt cx="3286978" cy="1676969"/>
          </a:xfrm>
        </p:grpSpPr>
        <p:cxnSp>
          <p:nvCxnSpPr>
            <p:cNvPr id="60" name="Connecteur droit 59"/>
            <p:cNvCxnSpPr/>
            <p:nvPr/>
          </p:nvCxnSpPr>
          <p:spPr>
            <a:xfrm flipV="1">
              <a:off x="8834959" y="2438299"/>
              <a:ext cx="205136" cy="54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flipV="1">
              <a:off x="11916801" y="4061204"/>
              <a:ext cx="205136" cy="54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p:nvPr/>
          </p:nvCxnSpPr>
          <p:spPr>
            <a:xfrm>
              <a:off x="8951747" y="2463580"/>
              <a:ext cx="3116535" cy="160458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ZoneTexte 64"/>
            <p:cNvSpPr txBox="1"/>
            <p:nvPr/>
          </p:nvSpPr>
          <p:spPr>
            <a:xfrm rot="1644175">
              <a:off x="10122644" y="3023955"/>
              <a:ext cx="935654" cy="338554"/>
            </a:xfrm>
            <a:prstGeom prst="rect">
              <a:avLst/>
            </a:prstGeom>
            <a:noFill/>
          </p:spPr>
          <p:txBody>
            <a:bodyPr wrap="square" rtlCol="0">
              <a:spAutoFit/>
            </a:bodyPr>
            <a:lstStyle/>
            <a:p>
              <a:r>
                <a:rPr lang="fr-FR" sz="1600" dirty="0"/>
                <a:t>6</a:t>
              </a:r>
              <a:r>
                <a:rPr lang="fr-FR" sz="1600" dirty="0" smtClean="0"/>
                <a:t>,00 m</a:t>
              </a:r>
              <a:endParaRPr lang="fr-FR" sz="1600" dirty="0"/>
            </a:p>
          </p:txBody>
        </p:sp>
      </p:grpSp>
      <p:sp>
        <p:nvSpPr>
          <p:cNvPr id="17" name="Flèche vers le bas 16"/>
          <p:cNvSpPr/>
          <p:nvPr/>
        </p:nvSpPr>
        <p:spPr>
          <a:xfrm rot="1753745">
            <a:off x="9574346" y="1823544"/>
            <a:ext cx="928298" cy="1623621"/>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dirty="0" smtClean="0"/>
              <a:t>112 daN</a:t>
            </a:r>
            <a:endParaRPr lang="fr-FR" dirty="0"/>
          </a:p>
        </p:txBody>
      </p:sp>
      <p:sp>
        <p:nvSpPr>
          <p:cNvPr id="69" name="ZoneTexte 68"/>
          <p:cNvSpPr txBox="1"/>
          <p:nvPr/>
        </p:nvSpPr>
        <p:spPr>
          <a:xfrm>
            <a:off x="258071" y="5765122"/>
            <a:ext cx="9402325" cy="923330"/>
          </a:xfrm>
          <a:prstGeom prst="rect">
            <a:avLst/>
          </a:prstGeom>
          <a:noFill/>
        </p:spPr>
        <p:txBody>
          <a:bodyPr wrap="square" rtlCol="0">
            <a:spAutoFit/>
          </a:bodyPr>
          <a:lstStyle/>
          <a:p>
            <a:r>
              <a:rPr lang="fr-FR" dirty="0" smtClean="0"/>
              <a:t>Généralement, les appuis sont plus nombreux et on cherche à détailler les calculs afin de pouvoir dimensionner les pannes, comme la ferme qui les soutiennent ou les poteau qui transmettent au sol.</a:t>
            </a:r>
            <a:endParaRPr lang="fr-FR" dirty="0"/>
          </a:p>
        </p:txBody>
      </p:sp>
      <p:sp>
        <p:nvSpPr>
          <p:cNvPr id="70" name="ZoneTexte 69"/>
          <p:cNvSpPr txBox="1"/>
          <p:nvPr/>
        </p:nvSpPr>
        <p:spPr>
          <a:xfrm>
            <a:off x="258071" y="4534016"/>
            <a:ext cx="6115408" cy="1077218"/>
          </a:xfrm>
          <a:prstGeom prst="rect">
            <a:avLst/>
          </a:prstGeom>
          <a:noFill/>
        </p:spPr>
        <p:txBody>
          <a:bodyPr wrap="square" rtlCol="0">
            <a:spAutoFit/>
          </a:bodyPr>
          <a:lstStyle/>
          <a:p>
            <a:pPr marL="285750" indent="-285750">
              <a:buFont typeface="Wingdings" panose="05000000000000000000" pitchFamily="2" charset="2"/>
              <a:buChar char="Ø"/>
            </a:pPr>
            <a:r>
              <a:rPr lang="fr-FR" sz="1600" dirty="0" smtClean="0">
                <a:solidFill>
                  <a:srgbClr val="FF0000"/>
                </a:solidFill>
              </a:rPr>
              <a:t>la charge totale équivalente amenée par les versants est de 4032 daN</a:t>
            </a:r>
            <a:r>
              <a:rPr lang="fr-FR" sz="1600" dirty="0" smtClean="0">
                <a:solidFill>
                  <a:srgbClr val="FF0000"/>
                </a:solidFill>
              </a:rPr>
              <a:t>, soit environ 4 tonnes : 112 dan/m² * 18 m² * 2 versants</a:t>
            </a:r>
          </a:p>
          <a:p>
            <a:pPr marL="285750" indent="-285750">
              <a:buFont typeface="Wingdings" panose="05000000000000000000" pitchFamily="2" charset="2"/>
              <a:buChar char="Ø"/>
            </a:pPr>
            <a:r>
              <a:rPr lang="fr-FR" sz="1600" dirty="0" smtClean="0">
                <a:solidFill>
                  <a:srgbClr val="FF0000"/>
                </a:solidFill>
              </a:rPr>
              <a:t>Chaque réaction d’appui est équivalente à 1 tonne (s’il y a quatre appuis)</a:t>
            </a:r>
          </a:p>
        </p:txBody>
      </p:sp>
    </p:spTree>
    <p:extLst>
      <p:ext uri="{BB962C8B-B14F-4D97-AF65-F5344CB8AC3E}">
        <p14:creationId xmlns:p14="http://schemas.microsoft.com/office/powerpoint/2010/main" val="21583031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wipe(down)">
                                      <p:cBhvr>
                                        <p:cTn id="11" dur="500"/>
                                        <p:tgtEl>
                                          <p:spTgt spid="37"/>
                                        </p:tgtEl>
                                      </p:cBhvr>
                                    </p:animEffect>
                                  </p:childTnLst>
                                </p:cTn>
                              </p:par>
                            </p:childTnLst>
                          </p:cTn>
                        </p:par>
                        <p:par>
                          <p:cTn id="12" fill="hold">
                            <p:stCondLst>
                              <p:cond delay="1000"/>
                            </p:stCondLst>
                            <p:childTnLst>
                              <p:par>
                                <p:cTn id="13" presetID="2" presetClass="entr" presetSubtype="3"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0">
                                            <p:txEl>
                                              <p:pRg st="0" end="0"/>
                                            </p:txEl>
                                          </p:spTgt>
                                        </p:tgtEl>
                                        <p:attrNameLst>
                                          <p:attrName>style.visibility</p:attrName>
                                        </p:attrNameLst>
                                      </p:cBhvr>
                                      <p:to>
                                        <p:strVal val="visible"/>
                                      </p:to>
                                    </p:set>
                                    <p:animEffect transition="in" filter="fade">
                                      <p:cBhvr>
                                        <p:cTn id="21" dur="500"/>
                                        <p:tgtEl>
                                          <p:spTgt spid="30">
                                            <p:txEl>
                                              <p:pRg st="0" end="0"/>
                                            </p:txEl>
                                          </p:spTgt>
                                        </p:tgtEl>
                                      </p:cBhvr>
                                    </p:animEffect>
                                  </p:childTnLst>
                                </p:cTn>
                              </p:par>
                            </p:childTnLst>
                          </p:cTn>
                        </p:par>
                        <p:par>
                          <p:cTn id="22" fill="hold">
                            <p:stCondLst>
                              <p:cond delay="500"/>
                            </p:stCondLst>
                            <p:childTnLst>
                              <p:par>
                                <p:cTn id="23" presetID="22" presetClass="entr" presetSubtype="4" fill="hold" nodeType="afterEffect">
                                  <p:stCondLst>
                                    <p:cond delay="0"/>
                                  </p:stCondLst>
                                  <p:childTnLst>
                                    <p:set>
                                      <p:cBhvr>
                                        <p:cTn id="24" dur="1" fill="hold">
                                          <p:stCondLst>
                                            <p:cond delay="0"/>
                                          </p:stCondLst>
                                        </p:cTn>
                                        <p:tgtEl>
                                          <p:spTgt spid="64"/>
                                        </p:tgtEl>
                                        <p:attrNameLst>
                                          <p:attrName>style.visibility</p:attrName>
                                        </p:attrNameLst>
                                      </p:cBhvr>
                                      <p:to>
                                        <p:strVal val="visible"/>
                                      </p:to>
                                    </p:set>
                                    <p:animEffect transition="in" filter="wipe(down)">
                                      <p:cBhvr>
                                        <p:cTn id="25" dur="500"/>
                                        <p:tgtEl>
                                          <p:spTgt spid="64"/>
                                        </p:tgtEl>
                                      </p:cBhvr>
                                    </p:animEffect>
                                  </p:childTnLst>
                                </p:cTn>
                              </p:par>
                            </p:childTnLst>
                          </p:cTn>
                        </p:par>
                        <p:par>
                          <p:cTn id="26" fill="hold">
                            <p:stCondLst>
                              <p:cond delay="1000"/>
                            </p:stCondLst>
                            <p:childTnLst>
                              <p:par>
                                <p:cTn id="27" presetID="22" presetClass="entr" presetSubtype="2" fill="hold"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wipe(right)">
                                      <p:cBhvr>
                                        <p:cTn id="29" dur="500"/>
                                        <p:tgtEl>
                                          <p:spTgt spid="6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70">
                                            <p:txEl>
                                              <p:pRg st="0" end="0"/>
                                            </p:txEl>
                                          </p:spTgt>
                                        </p:tgtEl>
                                        <p:attrNameLst>
                                          <p:attrName>style.visibility</p:attrName>
                                        </p:attrNameLst>
                                      </p:cBhvr>
                                      <p:to>
                                        <p:strVal val="visible"/>
                                      </p:to>
                                    </p:set>
                                    <p:animEffect transition="in" filter="fade">
                                      <p:cBhvr>
                                        <p:cTn id="34" dur="500"/>
                                        <p:tgtEl>
                                          <p:spTgt spid="70">
                                            <p:txEl>
                                              <p:pRg st="0" end="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70">
                                            <p:txEl>
                                              <p:pRg st="1" end="1"/>
                                            </p:txEl>
                                          </p:spTgt>
                                        </p:tgtEl>
                                        <p:attrNameLst>
                                          <p:attrName>style.visibility</p:attrName>
                                        </p:attrNameLst>
                                      </p:cBhvr>
                                      <p:to>
                                        <p:strVal val="visible"/>
                                      </p:to>
                                    </p:set>
                                    <p:animEffect transition="in" filter="fade">
                                      <p:cBhvr>
                                        <p:cTn id="37" dur="500"/>
                                        <p:tgtEl>
                                          <p:spTgt spid="70">
                                            <p:txEl>
                                              <p:pRg st="1" end="1"/>
                                            </p:txEl>
                                          </p:spTgt>
                                        </p:tgtEl>
                                      </p:cBhvr>
                                    </p:animEffect>
                                  </p:childTnLst>
                                </p:cTn>
                              </p:par>
                            </p:childTnLst>
                          </p:cTn>
                        </p:par>
                        <p:par>
                          <p:cTn id="38" fill="hold">
                            <p:stCondLst>
                              <p:cond delay="500"/>
                            </p:stCondLst>
                            <p:childTnLst>
                              <p:par>
                                <p:cTn id="39" presetID="2" presetClass="entr" presetSubtype="4"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500" fill="hold"/>
                                        <p:tgtEl>
                                          <p:spTgt spid="29"/>
                                        </p:tgtEl>
                                        <p:attrNameLst>
                                          <p:attrName>ppt_x</p:attrName>
                                        </p:attrNameLst>
                                      </p:cBhvr>
                                      <p:tavLst>
                                        <p:tav tm="0">
                                          <p:val>
                                            <p:strVal val="#ppt_x"/>
                                          </p:val>
                                        </p:tav>
                                        <p:tav tm="100000">
                                          <p:val>
                                            <p:strVal val="#ppt_x"/>
                                          </p:val>
                                        </p:tav>
                                      </p:tavLst>
                                    </p:anim>
                                    <p:anim calcmode="lin" valueType="num">
                                      <p:cBhvr additive="base">
                                        <p:cTn id="42" dur="500" fill="hold"/>
                                        <p:tgtEl>
                                          <p:spTgt spid="29"/>
                                        </p:tgtEl>
                                        <p:attrNameLst>
                                          <p:attrName>ppt_y</p:attrName>
                                        </p:attrNameLst>
                                      </p:cBhvr>
                                      <p:tavLst>
                                        <p:tav tm="0">
                                          <p:val>
                                            <p:strVal val="1+#ppt_h/2"/>
                                          </p:val>
                                        </p:tav>
                                        <p:tav tm="100000">
                                          <p:val>
                                            <p:strVal val="#ppt_y"/>
                                          </p:val>
                                        </p:tav>
                                      </p:tavLst>
                                    </p:anim>
                                  </p:childTnLst>
                                </p:cTn>
                              </p:par>
                            </p:childTnLst>
                          </p:cTn>
                        </p:par>
                        <p:par>
                          <p:cTn id="43" fill="hold">
                            <p:stCondLst>
                              <p:cond delay="1000"/>
                            </p:stCondLst>
                            <p:childTnLst>
                              <p:par>
                                <p:cTn id="44" presetID="2" presetClass="entr" presetSubtype="4"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500" fill="hold"/>
                                        <p:tgtEl>
                                          <p:spTgt spid="39"/>
                                        </p:tgtEl>
                                        <p:attrNameLst>
                                          <p:attrName>ppt_x</p:attrName>
                                        </p:attrNameLst>
                                      </p:cBhvr>
                                      <p:tavLst>
                                        <p:tav tm="0">
                                          <p:val>
                                            <p:strVal val="#ppt_x"/>
                                          </p:val>
                                        </p:tav>
                                        <p:tav tm="100000">
                                          <p:val>
                                            <p:strVal val="#ppt_x"/>
                                          </p:val>
                                        </p:tav>
                                      </p:tavLst>
                                    </p:anim>
                                    <p:anim calcmode="lin" valueType="num">
                                      <p:cBhvr additive="base">
                                        <p:cTn id="47" dur="500" fill="hold"/>
                                        <p:tgtEl>
                                          <p:spTgt spid="39"/>
                                        </p:tgtEl>
                                        <p:attrNameLst>
                                          <p:attrName>ppt_y</p:attrName>
                                        </p:attrNameLst>
                                      </p:cBhvr>
                                      <p:tavLst>
                                        <p:tav tm="0">
                                          <p:val>
                                            <p:strVal val="1+#ppt_h/2"/>
                                          </p:val>
                                        </p:tav>
                                        <p:tav tm="100000">
                                          <p:val>
                                            <p:strVal val="#ppt_y"/>
                                          </p:val>
                                        </p:tav>
                                      </p:tavLst>
                                    </p:anim>
                                  </p:childTnLst>
                                </p:cTn>
                              </p:par>
                            </p:childTnLst>
                          </p:cTn>
                        </p:par>
                        <p:par>
                          <p:cTn id="48" fill="hold">
                            <p:stCondLst>
                              <p:cond delay="1500"/>
                            </p:stCondLst>
                            <p:childTnLst>
                              <p:par>
                                <p:cTn id="49" presetID="2" presetClass="entr" presetSubtype="4"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 calcmode="lin" valueType="num">
                                      <p:cBhvr additive="base">
                                        <p:cTn id="51" dur="500" fill="hold"/>
                                        <p:tgtEl>
                                          <p:spTgt spid="44"/>
                                        </p:tgtEl>
                                        <p:attrNameLst>
                                          <p:attrName>ppt_x</p:attrName>
                                        </p:attrNameLst>
                                      </p:cBhvr>
                                      <p:tavLst>
                                        <p:tav tm="0">
                                          <p:val>
                                            <p:strVal val="#ppt_x"/>
                                          </p:val>
                                        </p:tav>
                                        <p:tav tm="100000">
                                          <p:val>
                                            <p:strVal val="#ppt_x"/>
                                          </p:val>
                                        </p:tav>
                                      </p:tavLst>
                                    </p:anim>
                                    <p:anim calcmode="lin" valueType="num">
                                      <p:cBhvr additive="base">
                                        <p:cTn id="5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fade">
                                      <p:cBhvr>
                                        <p:cTn id="5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9" grpId="0" animBg="1"/>
      <p:bldP spid="37" grpId="0" animBg="1"/>
      <p:bldP spid="39" grpId="0" animBg="1"/>
      <p:bldP spid="44" grpId="0" animBg="1"/>
      <p:bldP spid="1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Image 39"/>
          <p:cNvPicPr>
            <a:picLocks noChangeAspect="1"/>
          </p:cNvPicPr>
          <p:nvPr/>
        </p:nvPicPr>
        <p:blipFill>
          <a:blip r:embed="rId2"/>
          <a:stretch>
            <a:fillRect/>
          </a:stretch>
        </p:blipFill>
        <p:spPr>
          <a:xfrm>
            <a:off x="8647718" y="3565660"/>
            <a:ext cx="2193002" cy="1381608"/>
          </a:xfrm>
          <a:prstGeom prst="rect">
            <a:avLst/>
          </a:prstGeom>
        </p:spPr>
      </p:pic>
      <p:pic>
        <p:nvPicPr>
          <p:cNvPr id="39" name="Image 38"/>
          <p:cNvPicPr>
            <a:picLocks noChangeAspect="1"/>
          </p:cNvPicPr>
          <p:nvPr/>
        </p:nvPicPr>
        <p:blipFill>
          <a:blip r:embed="rId2"/>
          <a:stretch>
            <a:fillRect/>
          </a:stretch>
        </p:blipFill>
        <p:spPr>
          <a:xfrm>
            <a:off x="7603814" y="3002279"/>
            <a:ext cx="2191896" cy="1380911"/>
          </a:xfrm>
          <a:prstGeom prst="rect">
            <a:avLst/>
          </a:prstGeom>
        </p:spPr>
      </p:pic>
      <p:pic>
        <p:nvPicPr>
          <p:cNvPr id="38" name="Image 37"/>
          <p:cNvPicPr>
            <a:picLocks noChangeAspect="1"/>
          </p:cNvPicPr>
          <p:nvPr/>
        </p:nvPicPr>
        <p:blipFill>
          <a:blip r:embed="rId2"/>
          <a:stretch>
            <a:fillRect/>
          </a:stretch>
        </p:blipFill>
        <p:spPr>
          <a:xfrm>
            <a:off x="6545682" y="2443031"/>
            <a:ext cx="2196998" cy="1384125"/>
          </a:xfrm>
          <a:prstGeom prst="rect">
            <a:avLst/>
          </a:prstGeom>
        </p:spPr>
      </p:pic>
      <p:pic>
        <p:nvPicPr>
          <p:cNvPr id="37" name="Image 36"/>
          <p:cNvPicPr>
            <a:picLocks noChangeAspect="1"/>
          </p:cNvPicPr>
          <p:nvPr/>
        </p:nvPicPr>
        <p:blipFill>
          <a:blip r:embed="rId3"/>
          <a:stretch>
            <a:fillRect/>
          </a:stretch>
        </p:blipFill>
        <p:spPr>
          <a:xfrm>
            <a:off x="6524457" y="2396828"/>
            <a:ext cx="5395616" cy="3960155"/>
          </a:xfrm>
          <a:prstGeom prst="rect">
            <a:avLst/>
          </a:prstGeom>
        </p:spPr>
      </p:pic>
      <p:sp>
        <p:nvSpPr>
          <p:cNvPr id="2" name="ZoneTexte 1"/>
          <p:cNvSpPr txBox="1"/>
          <p:nvPr/>
        </p:nvSpPr>
        <p:spPr>
          <a:xfrm>
            <a:off x="271471" y="1814092"/>
            <a:ext cx="3616824" cy="369332"/>
          </a:xfrm>
          <a:prstGeom prst="rect">
            <a:avLst/>
          </a:prstGeom>
          <a:noFill/>
        </p:spPr>
        <p:txBody>
          <a:bodyPr wrap="none" rtlCol="0">
            <a:spAutoFit/>
          </a:bodyPr>
          <a:lstStyle/>
          <a:p>
            <a:r>
              <a:rPr lang="fr-FR" dirty="0" smtClean="0"/>
              <a:t>Sur ces fermes appuient des pannes.</a:t>
            </a:r>
            <a:endParaRPr lang="fr-FR" dirty="0"/>
          </a:p>
        </p:txBody>
      </p:sp>
      <p:sp>
        <p:nvSpPr>
          <p:cNvPr id="3" name="ZoneTexte 2"/>
          <p:cNvSpPr txBox="1"/>
          <p:nvPr/>
        </p:nvSpPr>
        <p:spPr>
          <a:xfrm>
            <a:off x="271471" y="2213262"/>
            <a:ext cx="7406386" cy="369332"/>
          </a:xfrm>
          <a:prstGeom prst="rect">
            <a:avLst/>
          </a:prstGeom>
          <a:noFill/>
        </p:spPr>
        <p:txBody>
          <a:bodyPr wrap="none" rtlCol="0">
            <a:spAutoFit/>
          </a:bodyPr>
          <a:lstStyle/>
          <a:p>
            <a:r>
              <a:rPr lang="fr-FR" dirty="0" smtClean="0"/>
              <a:t>Et ces pannes supportent un complexe de toiture qu’on ne détaillera pas ici.</a:t>
            </a:r>
            <a:endParaRPr lang="fr-FR" dirty="0"/>
          </a:p>
        </p:txBody>
      </p:sp>
      <p:pic>
        <p:nvPicPr>
          <p:cNvPr id="8" name="Image 7"/>
          <p:cNvPicPr>
            <a:picLocks noChangeAspect="1"/>
          </p:cNvPicPr>
          <p:nvPr/>
        </p:nvPicPr>
        <p:blipFill>
          <a:blip r:embed="rId4"/>
          <a:stretch>
            <a:fillRect/>
          </a:stretch>
        </p:blipFill>
        <p:spPr>
          <a:xfrm>
            <a:off x="6560872" y="2427300"/>
            <a:ext cx="3254682" cy="1962000"/>
          </a:xfrm>
          <a:prstGeom prst="rect">
            <a:avLst/>
          </a:prstGeom>
        </p:spPr>
      </p:pic>
      <p:pic>
        <p:nvPicPr>
          <p:cNvPr id="11" name="Image 10"/>
          <p:cNvPicPr>
            <a:picLocks noChangeAspect="1"/>
          </p:cNvPicPr>
          <p:nvPr/>
        </p:nvPicPr>
        <p:blipFill>
          <a:blip r:embed="rId4"/>
          <a:stretch>
            <a:fillRect/>
          </a:stretch>
        </p:blipFill>
        <p:spPr>
          <a:xfrm>
            <a:off x="7594132" y="2988006"/>
            <a:ext cx="3254682" cy="1962000"/>
          </a:xfrm>
          <a:prstGeom prst="rect">
            <a:avLst/>
          </a:prstGeom>
        </p:spPr>
      </p:pic>
      <p:pic>
        <p:nvPicPr>
          <p:cNvPr id="12" name="Image 11"/>
          <p:cNvPicPr>
            <a:picLocks noChangeAspect="1"/>
          </p:cNvPicPr>
          <p:nvPr/>
        </p:nvPicPr>
        <p:blipFill>
          <a:blip r:embed="rId4"/>
          <a:stretch>
            <a:fillRect/>
          </a:stretch>
        </p:blipFill>
        <p:spPr>
          <a:xfrm>
            <a:off x="8637899" y="3544188"/>
            <a:ext cx="3254682" cy="1962000"/>
          </a:xfrm>
          <a:prstGeom prst="rect">
            <a:avLst/>
          </a:prstGeom>
        </p:spPr>
      </p:pic>
      <p:sp>
        <p:nvSpPr>
          <p:cNvPr id="14" name="ZoneTexte 13"/>
          <p:cNvSpPr txBox="1"/>
          <p:nvPr/>
        </p:nvSpPr>
        <p:spPr>
          <a:xfrm>
            <a:off x="274355" y="3237357"/>
            <a:ext cx="4346446" cy="1477328"/>
          </a:xfrm>
          <a:prstGeom prst="rect">
            <a:avLst/>
          </a:prstGeom>
          <a:noFill/>
        </p:spPr>
        <p:txBody>
          <a:bodyPr wrap="none" rtlCol="0">
            <a:spAutoFit/>
          </a:bodyPr>
          <a:lstStyle/>
          <a:p>
            <a:r>
              <a:rPr lang="fr-FR" dirty="0" smtClean="0"/>
              <a:t>Quelques caractéristiques :</a:t>
            </a:r>
          </a:p>
          <a:p>
            <a:pPr marL="742950" lvl="1" indent="-285750">
              <a:buFont typeface="Wingdings" panose="05000000000000000000" pitchFamily="2" charset="2"/>
              <a:buChar char="§"/>
            </a:pPr>
            <a:r>
              <a:rPr lang="fr-FR" dirty="0" smtClean="0"/>
              <a:t>2 files de 4 poteaux</a:t>
            </a:r>
          </a:p>
          <a:p>
            <a:pPr marL="742950" lvl="1" indent="-285750">
              <a:buFont typeface="Wingdings" panose="05000000000000000000" pitchFamily="2" charset="2"/>
              <a:buChar char="§"/>
            </a:pPr>
            <a:r>
              <a:rPr lang="fr-FR" dirty="0" smtClean="0"/>
              <a:t>3 travées</a:t>
            </a:r>
          </a:p>
          <a:p>
            <a:pPr marL="742950" lvl="1" indent="-285750">
              <a:buFont typeface="Wingdings" panose="05000000000000000000" pitchFamily="2" charset="2"/>
              <a:buChar char="§"/>
            </a:pPr>
            <a:r>
              <a:rPr lang="fr-FR" dirty="0" smtClean="0"/>
              <a:t>4 fermes</a:t>
            </a:r>
          </a:p>
          <a:p>
            <a:pPr marL="742950" lvl="1" indent="-285750">
              <a:buFont typeface="Wingdings" panose="05000000000000000000" pitchFamily="2" charset="2"/>
              <a:buChar char="§"/>
            </a:pPr>
            <a:r>
              <a:rPr lang="fr-FR" dirty="0" smtClean="0"/>
              <a:t>Entraxe des fermes = travée = 2,50m</a:t>
            </a:r>
            <a:endParaRPr lang="fr-FR" dirty="0"/>
          </a:p>
        </p:txBody>
      </p:sp>
      <p:sp>
        <p:nvSpPr>
          <p:cNvPr id="15" name="Flèche droite 14"/>
          <p:cNvSpPr/>
          <p:nvPr/>
        </p:nvSpPr>
        <p:spPr>
          <a:xfrm rot="1713163">
            <a:off x="5300359" y="3117120"/>
            <a:ext cx="1296144" cy="6113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FILE 1</a:t>
            </a:r>
            <a:endParaRPr lang="fr-FR" dirty="0"/>
          </a:p>
        </p:txBody>
      </p:sp>
      <p:sp>
        <p:nvSpPr>
          <p:cNvPr id="16" name="Flèche droite 15"/>
          <p:cNvSpPr/>
          <p:nvPr/>
        </p:nvSpPr>
        <p:spPr>
          <a:xfrm rot="1713163">
            <a:off x="7299873" y="1745882"/>
            <a:ext cx="1296144" cy="6113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FILE 2</a:t>
            </a:r>
            <a:endParaRPr lang="fr-FR" dirty="0"/>
          </a:p>
        </p:txBody>
      </p:sp>
      <p:sp>
        <p:nvSpPr>
          <p:cNvPr id="17" name="Rectangle à coins arrondis 16"/>
          <p:cNvSpPr/>
          <p:nvPr/>
        </p:nvSpPr>
        <p:spPr>
          <a:xfrm rot="1750817">
            <a:off x="6995155" y="3293219"/>
            <a:ext cx="1069212" cy="5400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TRAVEE 1</a:t>
            </a:r>
            <a:endParaRPr lang="fr-FR" sz="1600" dirty="0"/>
          </a:p>
        </p:txBody>
      </p:sp>
      <p:sp>
        <p:nvSpPr>
          <p:cNvPr id="20" name="Flèche droite 19"/>
          <p:cNvSpPr/>
          <p:nvPr/>
        </p:nvSpPr>
        <p:spPr>
          <a:xfrm rot="18863682">
            <a:off x="5444511" y="3974865"/>
            <a:ext cx="1296144" cy="6113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FERME 1</a:t>
            </a:r>
            <a:endParaRPr lang="fr-FR" dirty="0"/>
          </a:p>
        </p:txBody>
      </p:sp>
      <p:sp>
        <p:nvSpPr>
          <p:cNvPr id="21" name="Flèche droite 20"/>
          <p:cNvSpPr/>
          <p:nvPr/>
        </p:nvSpPr>
        <p:spPr>
          <a:xfrm rot="18863682">
            <a:off x="6524920" y="4530398"/>
            <a:ext cx="1296144" cy="6113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FERME 2</a:t>
            </a:r>
            <a:endParaRPr lang="fr-FR" dirty="0"/>
          </a:p>
        </p:txBody>
      </p:sp>
      <p:sp>
        <p:nvSpPr>
          <p:cNvPr id="22" name="Flèche droite 21"/>
          <p:cNvSpPr/>
          <p:nvPr/>
        </p:nvSpPr>
        <p:spPr>
          <a:xfrm rot="18863682">
            <a:off x="7559213" y="5085932"/>
            <a:ext cx="1296144" cy="6113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FERME 3</a:t>
            </a:r>
            <a:endParaRPr lang="fr-FR" dirty="0"/>
          </a:p>
        </p:txBody>
      </p:sp>
      <p:sp>
        <p:nvSpPr>
          <p:cNvPr id="23" name="Flèche droite 22"/>
          <p:cNvSpPr/>
          <p:nvPr/>
        </p:nvSpPr>
        <p:spPr>
          <a:xfrm rot="18863682">
            <a:off x="8593721" y="5654105"/>
            <a:ext cx="1296144" cy="6113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FERME 4</a:t>
            </a:r>
            <a:endParaRPr lang="fr-FR" dirty="0"/>
          </a:p>
        </p:txBody>
      </p:sp>
      <p:sp>
        <p:nvSpPr>
          <p:cNvPr id="24" name="Rectangle à coins arrondis 23"/>
          <p:cNvSpPr/>
          <p:nvPr/>
        </p:nvSpPr>
        <p:spPr>
          <a:xfrm rot="1750817">
            <a:off x="8037769" y="3878312"/>
            <a:ext cx="1069212" cy="5400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TRAVEE 2</a:t>
            </a:r>
            <a:endParaRPr lang="fr-FR" sz="1600" dirty="0"/>
          </a:p>
        </p:txBody>
      </p:sp>
      <p:sp>
        <p:nvSpPr>
          <p:cNvPr id="25" name="Rectangle à coins arrondis 24"/>
          <p:cNvSpPr/>
          <p:nvPr/>
        </p:nvSpPr>
        <p:spPr>
          <a:xfrm rot="1750817">
            <a:off x="9072437" y="4475892"/>
            <a:ext cx="1069212" cy="5400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TRAVEE 3</a:t>
            </a:r>
            <a:endParaRPr lang="fr-FR" sz="1600" dirty="0"/>
          </a:p>
        </p:txBody>
      </p:sp>
      <p:grpSp>
        <p:nvGrpSpPr>
          <p:cNvPr id="32" name="Groupe 31"/>
          <p:cNvGrpSpPr/>
          <p:nvPr/>
        </p:nvGrpSpPr>
        <p:grpSpPr>
          <a:xfrm>
            <a:off x="8799892" y="2249288"/>
            <a:ext cx="1513830" cy="753958"/>
            <a:chOff x="8799892" y="2249288"/>
            <a:chExt cx="1513830" cy="753958"/>
          </a:xfrm>
        </p:grpSpPr>
        <p:cxnSp>
          <p:nvCxnSpPr>
            <p:cNvPr id="27" name="Connecteur droit avec flèche 26"/>
            <p:cNvCxnSpPr/>
            <p:nvPr/>
          </p:nvCxnSpPr>
          <p:spPr>
            <a:xfrm>
              <a:off x="9008628" y="2337641"/>
              <a:ext cx="1026623" cy="56033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flipV="1">
              <a:off x="8799892" y="2249288"/>
              <a:ext cx="425859" cy="1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V="1">
              <a:off x="9792497" y="2831646"/>
              <a:ext cx="425859" cy="1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rot="1769535">
              <a:off x="9247590" y="2442246"/>
              <a:ext cx="1066132" cy="369332"/>
            </a:xfrm>
            <a:prstGeom prst="rect">
              <a:avLst/>
            </a:prstGeom>
            <a:noFill/>
            <a:ln>
              <a:noFill/>
            </a:ln>
          </p:spPr>
          <p:txBody>
            <a:bodyPr wrap="square" rtlCol="0">
              <a:spAutoFit/>
            </a:bodyPr>
            <a:lstStyle/>
            <a:p>
              <a:r>
                <a:rPr lang="fr-FR" dirty="0" smtClean="0"/>
                <a:t>2,50 m</a:t>
              </a:r>
              <a:endParaRPr lang="fr-FR" dirty="0"/>
            </a:p>
          </p:txBody>
        </p:sp>
      </p:grpSp>
      <p:sp>
        <p:nvSpPr>
          <p:cNvPr id="36" name="ZoneTexte 35"/>
          <p:cNvSpPr txBox="1"/>
          <p:nvPr/>
        </p:nvSpPr>
        <p:spPr>
          <a:xfrm>
            <a:off x="271471" y="1414355"/>
            <a:ext cx="6673750" cy="369332"/>
          </a:xfrm>
          <a:prstGeom prst="rect">
            <a:avLst/>
          </a:prstGeom>
          <a:noFill/>
        </p:spPr>
        <p:txBody>
          <a:bodyPr wrap="none" rtlCol="0">
            <a:spAutoFit/>
          </a:bodyPr>
          <a:lstStyle/>
          <a:p>
            <a:r>
              <a:rPr lang="fr-FR" dirty="0" smtClean="0"/>
              <a:t>Ce bâtiment est composé de poteaux, sur lesquels posent des fermes.</a:t>
            </a:r>
            <a:endParaRPr lang="fr-FR" dirty="0"/>
          </a:p>
        </p:txBody>
      </p:sp>
      <p:pic>
        <p:nvPicPr>
          <p:cNvPr id="41" name="Image 40"/>
          <p:cNvPicPr>
            <a:picLocks noChangeAspect="1"/>
          </p:cNvPicPr>
          <p:nvPr/>
        </p:nvPicPr>
        <p:blipFill>
          <a:blip r:embed="rId2"/>
          <a:stretch>
            <a:fillRect/>
          </a:stretch>
        </p:blipFill>
        <p:spPr>
          <a:xfrm>
            <a:off x="9691320" y="4130440"/>
            <a:ext cx="2185720" cy="1377020"/>
          </a:xfrm>
          <a:prstGeom prst="rect">
            <a:avLst/>
          </a:prstGeom>
        </p:spPr>
      </p:pic>
      <p:sp>
        <p:nvSpPr>
          <p:cNvPr id="43" name="Forme libre 42"/>
          <p:cNvSpPr/>
          <p:nvPr/>
        </p:nvSpPr>
        <p:spPr>
          <a:xfrm>
            <a:off x="7426960" y="2468881"/>
            <a:ext cx="4427557" cy="1979606"/>
          </a:xfrm>
          <a:custGeom>
            <a:avLst/>
            <a:gdLst>
              <a:gd name="connsiteX0" fmla="*/ 3067291 w 4328931"/>
              <a:gd name="connsiteY0" fmla="*/ 1932972 h 1932972"/>
              <a:gd name="connsiteX1" fmla="*/ 4328931 w 4328931"/>
              <a:gd name="connsiteY1" fmla="*/ 1643605 h 1932972"/>
              <a:gd name="connsiteX2" fmla="*/ 1284789 w 4328931"/>
              <a:gd name="connsiteY2" fmla="*/ 0 h 1932972"/>
              <a:gd name="connsiteX3" fmla="*/ 0 w 4328931"/>
              <a:gd name="connsiteY3" fmla="*/ 277792 h 1932972"/>
              <a:gd name="connsiteX4" fmla="*/ 3067291 w 4328931"/>
              <a:gd name="connsiteY4" fmla="*/ 1932972 h 19329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8931" h="1932972">
                <a:moveTo>
                  <a:pt x="3067291" y="1932972"/>
                </a:moveTo>
                <a:lnTo>
                  <a:pt x="4328931" y="1643605"/>
                </a:lnTo>
                <a:lnTo>
                  <a:pt x="1284789" y="0"/>
                </a:lnTo>
                <a:lnTo>
                  <a:pt x="0" y="277792"/>
                </a:lnTo>
                <a:lnTo>
                  <a:pt x="3067291" y="1932972"/>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Forme libre 43"/>
          <p:cNvSpPr/>
          <p:nvPr/>
        </p:nvSpPr>
        <p:spPr>
          <a:xfrm>
            <a:off x="6591736" y="2750045"/>
            <a:ext cx="3987276" cy="2713640"/>
          </a:xfrm>
          <a:custGeom>
            <a:avLst/>
            <a:gdLst>
              <a:gd name="connsiteX0" fmla="*/ 821803 w 3912243"/>
              <a:gd name="connsiteY0" fmla="*/ 0 h 2650603"/>
              <a:gd name="connsiteX1" fmla="*/ 0 w 3912243"/>
              <a:gd name="connsiteY1" fmla="*/ 995423 h 2650603"/>
              <a:gd name="connsiteX2" fmla="*/ 3067292 w 3912243"/>
              <a:gd name="connsiteY2" fmla="*/ 2650603 h 2650603"/>
              <a:gd name="connsiteX3" fmla="*/ 3912243 w 3912243"/>
              <a:gd name="connsiteY3" fmla="*/ 1666754 h 2650603"/>
              <a:gd name="connsiteX4" fmla="*/ 821803 w 3912243"/>
              <a:gd name="connsiteY4" fmla="*/ 0 h 2650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12243" h="2650603">
                <a:moveTo>
                  <a:pt x="821803" y="0"/>
                </a:moveTo>
                <a:lnTo>
                  <a:pt x="0" y="995423"/>
                </a:lnTo>
                <a:lnTo>
                  <a:pt x="3067292" y="2650603"/>
                </a:lnTo>
                <a:lnTo>
                  <a:pt x="3912243" y="1666754"/>
                </a:lnTo>
                <a:lnTo>
                  <a:pt x="821803" y="0"/>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629380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500"/>
                                        <p:tgtEl>
                                          <p:spTgt spid="37"/>
                                        </p:tgtEl>
                                      </p:cBhvr>
                                    </p:animEffect>
                                  </p:childTnLst>
                                </p:cTn>
                              </p:par>
                            </p:childTnLst>
                          </p:cTn>
                        </p:par>
                        <p:par>
                          <p:cTn id="12" fill="hold">
                            <p:stCondLst>
                              <p:cond delay="1000"/>
                            </p:stCondLst>
                            <p:childTnLst>
                              <p:par>
                                <p:cTn id="13" presetID="2" presetClass="entr" presetSubtype="1"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500" fill="hold"/>
                                        <p:tgtEl>
                                          <p:spTgt spid="38"/>
                                        </p:tgtEl>
                                        <p:attrNameLst>
                                          <p:attrName>ppt_x</p:attrName>
                                        </p:attrNameLst>
                                      </p:cBhvr>
                                      <p:tavLst>
                                        <p:tav tm="0">
                                          <p:val>
                                            <p:strVal val="#ppt_x"/>
                                          </p:val>
                                        </p:tav>
                                        <p:tav tm="100000">
                                          <p:val>
                                            <p:strVal val="#ppt_x"/>
                                          </p:val>
                                        </p:tav>
                                      </p:tavLst>
                                    </p:anim>
                                    <p:anim calcmode="lin" valueType="num">
                                      <p:cBhvr additive="base">
                                        <p:cTn id="16" dur="500" fill="hold"/>
                                        <p:tgtEl>
                                          <p:spTgt spid="38"/>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 presetClass="entr" presetSubtype="1"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 calcmode="lin" valueType="num">
                                      <p:cBhvr additive="base">
                                        <p:cTn id="20" dur="500" fill="hold"/>
                                        <p:tgtEl>
                                          <p:spTgt spid="39"/>
                                        </p:tgtEl>
                                        <p:attrNameLst>
                                          <p:attrName>ppt_x</p:attrName>
                                        </p:attrNameLst>
                                      </p:cBhvr>
                                      <p:tavLst>
                                        <p:tav tm="0">
                                          <p:val>
                                            <p:strVal val="#ppt_x"/>
                                          </p:val>
                                        </p:tav>
                                        <p:tav tm="100000">
                                          <p:val>
                                            <p:strVal val="#ppt_x"/>
                                          </p:val>
                                        </p:tav>
                                      </p:tavLst>
                                    </p:anim>
                                    <p:anim calcmode="lin" valueType="num">
                                      <p:cBhvr additive="base">
                                        <p:cTn id="21" dur="500" fill="hold"/>
                                        <p:tgtEl>
                                          <p:spTgt spid="39"/>
                                        </p:tgtEl>
                                        <p:attrNameLst>
                                          <p:attrName>ppt_y</p:attrName>
                                        </p:attrNameLst>
                                      </p:cBhvr>
                                      <p:tavLst>
                                        <p:tav tm="0">
                                          <p:val>
                                            <p:strVal val="0-#ppt_h/2"/>
                                          </p:val>
                                        </p:tav>
                                        <p:tav tm="100000">
                                          <p:val>
                                            <p:strVal val="#ppt_y"/>
                                          </p:val>
                                        </p:tav>
                                      </p:tavLst>
                                    </p:anim>
                                  </p:childTnLst>
                                </p:cTn>
                              </p:par>
                            </p:childTnLst>
                          </p:cTn>
                        </p:par>
                        <p:par>
                          <p:cTn id="22" fill="hold">
                            <p:stCondLst>
                              <p:cond delay="2000"/>
                            </p:stCondLst>
                            <p:childTnLst>
                              <p:par>
                                <p:cTn id="23" presetID="2" presetClass="entr" presetSubtype="1"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additive="base">
                                        <p:cTn id="25" dur="500" fill="hold"/>
                                        <p:tgtEl>
                                          <p:spTgt spid="40"/>
                                        </p:tgtEl>
                                        <p:attrNameLst>
                                          <p:attrName>ppt_x</p:attrName>
                                        </p:attrNameLst>
                                      </p:cBhvr>
                                      <p:tavLst>
                                        <p:tav tm="0">
                                          <p:val>
                                            <p:strVal val="#ppt_x"/>
                                          </p:val>
                                        </p:tav>
                                        <p:tav tm="100000">
                                          <p:val>
                                            <p:strVal val="#ppt_x"/>
                                          </p:val>
                                        </p:tav>
                                      </p:tavLst>
                                    </p:anim>
                                    <p:anim calcmode="lin" valueType="num">
                                      <p:cBhvr additive="base">
                                        <p:cTn id="26" dur="500" fill="hold"/>
                                        <p:tgtEl>
                                          <p:spTgt spid="40"/>
                                        </p:tgtEl>
                                        <p:attrNameLst>
                                          <p:attrName>ppt_y</p:attrName>
                                        </p:attrNameLst>
                                      </p:cBhvr>
                                      <p:tavLst>
                                        <p:tav tm="0">
                                          <p:val>
                                            <p:strVal val="0-#ppt_h/2"/>
                                          </p:val>
                                        </p:tav>
                                        <p:tav tm="100000">
                                          <p:val>
                                            <p:strVal val="#ppt_y"/>
                                          </p:val>
                                        </p:tav>
                                      </p:tavLst>
                                    </p:anim>
                                  </p:childTnLst>
                                </p:cTn>
                              </p:par>
                            </p:childTnLst>
                          </p:cTn>
                        </p:par>
                        <p:par>
                          <p:cTn id="27" fill="hold">
                            <p:stCondLst>
                              <p:cond delay="2500"/>
                            </p:stCondLst>
                            <p:childTnLst>
                              <p:par>
                                <p:cTn id="28" presetID="2" presetClass="entr" presetSubtype="1" fill="hold" nodeType="afterEffect">
                                  <p:stCondLst>
                                    <p:cond delay="0"/>
                                  </p:stCondLst>
                                  <p:childTnLst>
                                    <p:set>
                                      <p:cBhvr>
                                        <p:cTn id="29" dur="1" fill="hold">
                                          <p:stCondLst>
                                            <p:cond delay="0"/>
                                          </p:stCondLst>
                                        </p:cTn>
                                        <p:tgtEl>
                                          <p:spTgt spid="41"/>
                                        </p:tgtEl>
                                        <p:attrNameLst>
                                          <p:attrName>style.visibility</p:attrName>
                                        </p:attrNameLst>
                                      </p:cBhvr>
                                      <p:to>
                                        <p:strVal val="visible"/>
                                      </p:to>
                                    </p:set>
                                    <p:anim calcmode="lin" valueType="num">
                                      <p:cBhvr additive="base">
                                        <p:cTn id="30" dur="500" fill="hold"/>
                                        <p:tgtEl>
                                          <p:spTgt spid="41"/>
                                        </p:tgtEl>
                                        <p:attrNameLst>
                                          <p:attrName>ppt_x</p:attrName>
                                        </p:attrNameLst>
                                      </p:cBhvr>
                                      <p:tavLst>
                                        <p:tav tm="0">
                                          <p:val>
                                            <p:strVal val="#ppt_x"/>
                                          </p:val>
                                        </p:tav>
                                        <p:tav tm="100000">
                                          <p:val>
                                            <p:strVal val="#ppt_x"/>
                                          </p:val>
                                        </p:tav>
                                      </p:tavLst>
                                    </p:anim>
                                    <p:anim calcmode="lin" valueType="num">
                                      <p:cBhvr additive="base">
                                        <p:cTn id="31" dur="500" fill="hold"/>
                                        <p:tgtEl>
                                          <p:spTgt spid="41"/>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childTnLst>
                                </p:cTn>
                              </p:par>
                            </p:childTnLst>
                          </p:cTn>
                        </p:par>
                        <p:par>
                          <p:cTn id="37" fill="hold">
                            <p:stCondLst>
                              <p:cond delay="500"/>
                            </p:stCondLst>
                            <p:childTnLst>
                              <p:par>
                                <p:cTn id="38" presetID="2" presetClass="entr" presetSubtype="1" fill="hold"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ppt_x"/>
                                          </p:val>
                                        </p:tav>
                                        <p:tav tm="100000">
                                          <p:val>
                                            <p:strVal val="#ppt_x"/>
                                          </p:val>
                                        </p:tav>
                                      </p:tavLst>
                                    </p:anim>
                                    <p:anim calcmode="lin" valueType="num">
                                      <p:cBhvr additive="base">
                                        <p:cTn id="41" dur="500" fill="hold"/>
                                        <p:tgtEl>
                                          <p:spTgt spid="8"/>
                                        </p:tgtEl>
                                        <p:attrNameLst>
                                          <p:attrName>ppt_y</p:attrName>
                                        </p:attrNameLst>
                                      </p:cBhvr>
                                      <p:tavLst>
                                        <p:tav tm="0">
                                          <p:val>
                                            <p:strVal val="0-#ppt_h/2"/>
                                          </p:val>
                                        </p:tav>
                                        <p:tav tm="100000">
                                          <p:val>
                                            <p:strVal val="#ppt_y"/>
                                          </p:val>
                                        </p:tav>
                                      </p:tavLst>
                                    </p:anim>
                                  </p:childTnLst>
                                </p:cTn>
                              </p:par>
                            </p:childTnLst>
                          </p:cTn>
                        </p:par>
                        <p:par>
                          <p:cTn id="42" fill="hold">
                            <p:stCondLst>
                              <p:cond delay="1000"/>
                            </p:stCondLst>
                            <p:childTnLst>
                              <p:par>
                                <p:cTn id="43" presetID="2" presetClass="entr" presetSubtype="1" fill="hold"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0-#ppt_h/2"/>
                                          </p:val>
                                        </p:tav>
                                        <p:tav tm="100000">
                                          <p:val>
                                            <p:strVal val="#ppt_y"/>
                                          </p:val>
                                        </p:tav>
                                      </p:tavLst>
                                    </p:anim>
                                  </p:childTnLst>
                                </p:cTn>
                              </p:par>
                            </p:childTnLst>
                          </p:cTn>
                        </p:par>
                        <p:par>
                          <p:cTn id="47" fill="hold">
                            <p:stCondLst>
                              <p:cond delay="1500"/>
                            </p:stCondLst>
                            <p:childTnLst>
                              <p:par>
                                <p:cTn id="48" presetID="2" presetClass="entr" presetSubtype="1"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ppt_x"/>
                                          </p:val>
                                        </p:tav>
                                        <p:tav tm="100000">
                                          <p:val>
                                            <p:strVal val="#ppt_x"/>
                                          </p:val>
                                        </p:tav>
                                      </p:tavLst>
                                    </p:anim>
                                    <p:anim calcmode="lin" valueType="num">
                                      <p:cBhvr additive="base">
                                        <p:cTn id="51"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500"/>
                                        <p:tgtEl>
                                          <p:spTgt spid="3"/>
                                        </p:tgtEl>
                                      </p:cBhvr>
                                    </p:animEffect>
                                  </p:childTnLst>
                                </p:cTn>
                              </p:par>
                            </p:childTnLst>
                          </p:cTn>
                        </p:par>
                        <p:par>
                          <p:cTn id="57" fill="hold">
                            <p:stCondLst>
                              <p:cond delay="500"/>
                            </p:stCondLst>
                            <p:childTnLst>
                              <p:par>
                                <p:cTn id="58" presetID="22" presetClass="entr" presetSubtype="4" fill="hold" grpId="0" nodeType="after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wipe(down)">
                                      <p:cBhvr>
                                        <p:cTn id="60" dur="2000"/>
                                        <p:tgtEl>
                                          <p:spTgt spid="43"/>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animEffect transition="in" filter="wipe(down)">
                                      <p:cBhvr>
                                        <p:cTn id="63" dur="2000"/>
                                        <p:tgtEl>
                                          <p:spTgt spid="44"/>
                                        </p:tgtEl>
                                      </p:cBhvr>
                                    </p:animEffect>
                                  </p:childTnLst>
                                </p:cTn>
                              </p:par>
                            </p:childTnLst>
                          </p:cTn>
                        </p:par>
                        <p:par>
                          <p:cTn id="64" fill="hold">
                            <p:stCondLst>
                              <p:cond delay="2500"/>
                            </p:stCondLst>
                            <p:childTnLst>
                              <p:par>
                                <p:cTn id="65" presetID="22" presetClass="exit" presetSubtype="1" fill="hold" grpId="1" nodeType="afterEffect">
                                  <p:stCondLst>
                                    <p:cond delay="0"/>
                                  </p:stCondLst>
                                  <p:childTnLst>
                                    <p:animEffect transition="out" filter="wipe(up)">
                                      <p:cBhvr>
                                        <p:cTn id="66" dur="2000"/>
                                        <p:tgtEl>
                                          <p:spTgt spid="43"/>
                                        </p:tgtEl>
                                      </p:cBhvr>
                                    </p:animEffect>
                                    <p:set>
                                      <p:cBhvr>
                                        <p:cTn id="67" dur="1" fill="hold">
                                          <p:stCondLst>
                                            <p:cond delay="1999"/>
                                          </p:stCondLst>
                                        </p:cTn>
                                        <p:tgtEl>
                                          <p:spTgt spid="43"/>
                                        </p:tgtEl>
                                        <p:attrNameLst>
                                          <p:attrName>style.visibility</p:attrName>
                                        </p:attrNameLst>
                                      </p:cBhvr>
                                      <p:to>
                                        <p:strVal val="hidden"/>
                                      </p:to>
                                    </p:set>
                                  </p:childTnLst>
                                </p:cTn>
                              </p:par>
                              <p:par>
                                <p:cTn id="68" presetID="22" presetClass="exit" presetSubtype="1" fill="hold" grpId="1" nodeType="withEffect">
                                  <p:stCondLst>
                                    <p:cond delay="0"/>
                                  </p:stCondLst>
                                  <p:childTnLst>
                                    <p:animEffect transition="out" filter="wipe(up)">
                                      <p:cBhvr>
                                        <p:cTn id="69" dur="2000"/>
                                        <p:tgtEl>
                                          <p:spTgt spid="44"/>
                                        </p:tgtEl>
                                      </p:cBhvr>
                                    </p:animEffect>
                                    <p:set>
                                      <p:cBhvr>
                                        <p:cTn id="70" dur="1" fill="hold">
                                          <p:stCondLst>
                                            <p:cond delay="1999"/>
                                          </p:stCondLst>
                                        </p:cTn>
                                        <p:tgtEl>
                                          <p:spTgt spid="4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childTnLst>
                                </p:cTn>
                              </p:par>
                            </p:childTnLst>
                          </p:cTn>
                        </p:par>
                        <p:par>
                          <p:cTn id="75" fill="hold">
                            <p:stCondLst>
                              <p:cond delay="0"/>
                            </p:stCondLst>
                            <p:childTnLst>
                              <p:par>
                                <p:cTn id="76" presetID="2" presetClass="entr" presetSubtype="9" fill="hold" grpId="0" nodeType="after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0-#ppt_w/2"/>
                                          </p:val>
                                        </p:tav>
                                        <p:tav tm="100000">
                                          <p:val>
                                            <p:strVal val="#ppt_x"/>
                                          </p:val>
                                        </p:tav>
                                      </p:tavLst>
                                    </p:anim>
                                    <p:anim calcmode="lin" valueType="num">
                                      <p:cBhvr additive="base">
                                        <p:cTn id="79" dur="500" fill="hold"/>
                                        <p:tgtEl>
                                          <p:spTgt spid="15"/>
                                        </p:tgtEl>
                                        <p:attrNameLst>
                                          <p:attrName>ppt_y</p:attrName>
                                        </p:attrNameLst>
                                      </p:cBhvr>
                                      <p:tavLst>
                                        <p:tav tm="0">
                                          <p:val>
                                            <p:strVal val="0-#ppt_h/2"/>
                                          </p:val>
                                        </p:tav>
                                        <p:tav tm="100000">
                                          <p:val>
                                            <p:strVal val="#ppt_y"/>
                                          </p:val>
                                        </p:tav>
                                      </p:tavLst>
                                    </p:anim>
                                  </p:childTnLst>
                                </p:cTn>
                              </p:par>
                            </p:childTnLst>
                          </p:cTn>
                        </p:par>
                        <p:par>
                          <p:cTn id="80" fill="hold">
                            <p:stCondLst>
                              <p:cond delay="500"/>
                            </p:stCondLst>
                            <p:childTnLst>
                              <p:par>
                                <p:cTn id="81" presetID="2" presetClass="entr" presetSubtype="9"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0-#ppt_w/2"/>
                                          </p:val>
                                        </p:tav>
                                        <p:tav tm="100000">
                                          <p:val>
                                            <p:strVal val="#ppt_x"/>
                                          </p:val>
                                        </p:tav>
                                      </p:tavLst>
                                    </p:anim>
                                    <p:anim calcmode="lin" valueType="num">
                                      <p:cBhvr additive="base">
                                        <p:cTn id="84" dur="500" fill="hold"/>
                                        <p:tgtEl>
                                          <p:spTgt spid="16"/>
                                        </p:tgtEl>
                                        <p:attrNameLst>
                                          <p:attrName>ppt_y</p:attrName>
                                        </p:attrNameLst>
                                      </p:cBhvr>
                                      <p:tavLst>
                                        <p:tav tm="0">
                                          <p:val>
                                            <p:strVal val="0-#ppt_h/2"/>
                                          </p:val>
                                        </p:tav>
                                        <p:tav tm="100000">
                                          <p:val>
                                            <p:strVal val="#ppt_y"/>
                                          </p:val>
                                        </p:tav>
                                      </p:tavLst>
                                    </p:anim>
                                  </p:childTnLst>
                                </p:cTn>
                              </p:par>
                            </p:childTnLst>
                          </p:cTn>
                        </p:par>
                        <p:par>
                          <p:cTn id="85" fill="hold">
                            <p:stCondLst>
                              <p:cond delay="1000"/>
                            </p:stCondLst>
                            <p:childTnLst>
                              <p:par>
                                <p:cTn id="86" presetID="2" presetClass="entr" presetSubtype="3" fill="hold" grpId="0" nodeType="after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additive="base">
                                        <p:cTn id="88" dur="500" fill="hold"/>
                                        <p:tgtEl>
                                          <p:spTgt spid="17"/>
                                        </p:tgtEl>
                                        <p:attrNameLst>
                                          <p:attrName>ppt_x</p:attrName>
                                        </p:attrNameLst>
                                      </p:cBhvr>
                                      <p:tavLst>
                                        <p:tav tm="0">
                                          <p:val>
                                            <p:strVal val="1+#ppt_w/2"/>
                                          </p:val>
                                        </p:tav>
                                        <p:tav tm="100000">
                                          <p:val>
                                            <p:strVal val="#ppt_x"/>
                                          </p:val>
                                        </p:tav>
                                      </p:tavLst>
                                    </p:anim>
                                    <p:anim calcmode="lin" valueType="num">
                                      <p:cBhvr additive="base">
                                        <p:cTn id="89" dur="500" fill="hold"/>
                                        <p:tgtEl>
                                          <p:spTgt spid="17"/>
                                        </p:tgtEl>
                                        <p:attrNameLst>
                                          <p:attrName>ppt_y</p:attrName>
                                        </p:attrNameLst>
                                      </p:cBhvr>
                                      <p:tavLst>
                                        <p:tav tm="0">
                                          <p:val>
                                            <p:strVal val="0-#ppt_h/2"/>
                                          </p:val>
                                        </p:tav>
                                        <p:tav tm="100000">
                                          <p:val>
                                            <p:strVal val="#ppt_y"/>
                                          </p:val>
                                        </p:tav>
                                      </p:tavLst>
                                    </p:anim>
                                  </p:childTnLst>
                                </p:cTn>
                              </p:par>
                              <p:par>
                                <p:cTn id="90" presetID="2" presetClass="entr" presetSubtype="3" fill="hold" grpId="0" nodeType="withEffect">
                                  <p:stCondLst>
                                    <p:cond delay="0"/>
                                  </p:stCondLst>
                                  <p:childTnLst>
                                    <p:set>
                                      <p:cBhvr>
                                        <p:cTn id="91" dur="1" fill="hold">
                                          <p:stCondLst>
                                            <p:cond delay="0"/>
                                          </p:stCondLst>
                                        </p:cTn>
                                        <p:tgtEl>
                                          <p:spTgt spid="24"/>
                                        </p:tgtEl>
                                        <p:attrNameLst>
                                          <p:attrName>style.visibility</p:attrName>
                                        </p:attrNameLst>
                                      </p:cBhvr>
                                      <p:to>
                                        <p:strVal val="visible"/>
                                      </p:to>
                                    </p:set>
                                    <p:anim calcmode="lin" valueType="num">
                                      <p:cBhvr additive="base">
                                        <p:cTn id="92" dur="500" fill="hold"/>
                                        <p:tgtEl>
                                          <p:spTgt spid="24"/>
                                        </p:tgtEl>
                                        <p:attrNameLst>
                                          <p:attrName>ppt_x</p:attrName>
                                        </p:attrNameLst>
                                      </p:cBhvr>
                                      <p:tavLst>
                                        <p:tav tm="0">
                                          <p:val>
                                            <p:strVal val="1+#ppt_w/2"/>
                                          </p:val>
                                        </p:tav>
                                        <p:tav tm="100000">
                                          <p:val>
                                            <p:strVal val="#ppt_x"/>
                                          </p:val>
                                        </p:tav>
                                      </p:tavLst>
                                    </p:anim>
                                    <p:anim calcmode="lin" valueType="num">
                                      <p:cBhvr additive="base">
                                        <p:cTn id="93" dur="500" fill="hold"/>
                                        <p:tgtEl>
                                          <p:spTgt spid="24"/>
                                        </p:tgtEl>
                                        <p:attrNameLst>
                                          <p:attrName>ppt_y</p:attrName>
                                        </p:attrNameLst>
                                      </p:cBhvr>
                                      <p:tavLst>
                                        <p:tav tm="0">
                                          <p:val>
                                            <p:strVal val="0-#ppt_h/2"/>
                                          </p:val>
                                        </p:tav>
                                        <p:tav tm="100000">
                                          <p:val>
                                            <p:strVal val="#ppt_y"/>
                                          </p:val>
                                        </p:tav>
                                      </p:tavLst>
                                    </p:anim>
                                  </p:childTnLst>
                                </p:cTn>
                              </p:par>
                              <p:par>
                                <p:cTn id="94" presetID="2" presetClass="entr" presetSubtype="3" fill="hold" grpId="0" nodeType="withEffect">
                                  <p:stCondLst>
                                    <p:cond delay="0"/>
                                  </p:stCondLst>
                                  <p:childTnLst>
                                    <p:set>
                                      <p:cBhvr>
                                        <p:cTn id="95" dur="1" fill="hold">
                                          <p:stCondLst>
                                            <p:cond delay="0"/>
                                          </p:stCondLst>
                                        </p:cTn>
                                        <p:tgtEl>
                                          <p:spTgt spid="25"/>
                                        </p:tgtEl>
                                        <p:attrNameLst>
                                          <p:attrName>style.visibility</p:attrName>
                                        </p:attrNameLst>
                                      </p:cBhvr>
                                      <p:to>
                                        <p:strVal val="visible"/>
                                      </p:to>
                                    </p:set>
                                    <p:anim calcmode="lin" valueType="num">
                                      <p:cBhvr additive="base">
                                        <p:cTn id="96" dur="500" fill="hold"/>
                                        <p:tgtEl>
                                          <p:spTgt spid="25"/>
                                        </p:tgtEl>
                                        <p:attrNameLst>
                                          <p:attrName>ppt_x</p:attrName>
                                        </p:attrNameLst>
                                      </p:cBhvr>
                                      <p:tavLst>
                                        <p:tav tm="0">
                                          <p:val>
                                            <p:strVal val="1+#ppt_w/2"/>
                                          </p:val>
                                        </p:tav>
                                        <p:tav tm="100000">
                                          <p:val>
                                            <p:strVal val="#ppt_x"/>
                                          </p:val>
                                        </p:tav>
                                      </p:tavLst>
                                    </p:anim>
                                    <p:anim calcmode="lin" valueType="num">
                                      <p:cBhvr additive="base">
                                        <p:cTn id="97" dur="500" fill="hold"/>
                                        <p:tgtEl>
                                          <p:spTgt spid="25"/>
                                        </p:tgtEl>
                                        <p:attrNameLst>
                                          <p:attrName>ppt_y</p:attrName>
                                        </p:attrNameLst>
                                      </p:cBhvr>
                                      <p:tavLst>
                                        <p:tav tm="0">
                                          <p:val>
                                            <p:strVal val="0-#ppt_h/2"/>
                                          </p:val>
                                        </p:tav>
                                        <p:tav tm="100000">
                                          <p:val>
                                            <p:strVal val="#ppt_y"/>
                                          </p:val>
                                        </p:tav>
                                      </p:tavLst>
                                    </p:anim>
                                  </p:childTnLst>
                                </p:cTn>
                              </p:par>
                            </p:childTnLst>
                          </p:cTn>
                        </p:par>
                        <p:par>
                          <p:cTn id="98" fill="hold">
                            <p:stCondLst>
                              <p:cond delay="1500"/>
                            </p:stCondLst>
                            <p:childTnLst>
                              <p:par>
                                <p:cTn id="99" presetID="2" presetClass="entr" presetSubtype="12"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 calcmode="lin" valueType="num">
                                      <p:cBhvr additive="base">
                                        <p:cTn id="101" dur="500" fill="hold"/>
                                        <p:tgtEl>
                                          <p:spTgt spid="20"/>
                                        </p:tgtEl>
                                        <p:attrNameLst>
                                          <p:attrName>ppt_x</p:attrName>
                                        </p:attrNameLst>
                                      </p:cBhvr>
                                      <p:tavLst>
                                        <p:tav tm="0">
                                          <p:val>
                                            <p:strVal val="0-#ppt_w/2"/>
                                          </p:val>
                                        </p:tav>
                                        <p:tav tm="100000">
                                          <p:val>
                                            <p:strVal val="#ppt_x"/>
                                          </p:val>
                                        </p:tav>
                                      </p:tavLst>
                                    </p:anim>
                                    <p:anim calcmode="lin" valueType="num">
                                      <p:cBhvr additive="base">
                                        <p:cTn id="102" dur="500" fill="hold"/>
                                        <p:tgtEl>
                                          <p:spTgt spid="20"/>
                                        </p:tgtEl>
                                        <p:attrNameLst>
                                          <p:attrName>ppt_y</p:attrName>
                                        </p:attrNameLst>
                                      </p:cBhvr>
                                      <p:tavLst>
                                        <p:tav tm="0">
                                          <p:val>
                                            <p:strVal val="1+#ppt_h/2"/>
                                          </p:val>
                                        </p:tav>
                                        <p:tav tm="100000">
                                          <p:val>
                                            <p:strVal val="#ppt_y"/>
                                          </p:val>
                                        </p:tav>
                                      </p:tavLst>
                                    </p:anim>
                                  </p:childTnLst>
                                </p:cTn>
                              </p:par>
                              <p:par>
                                <p:cTn id="103" presetID="2" presetClass="entr" presetSubtype="12" fill="hold" grpId="0" nodeType="with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additive="base">
                                        <p:cTn id="105" dur="500" fill="hold"/>
                                        <p:tgtEl>
                                          <p:spTgt spid="21"/>
                                        </p:tgtEl>
                                        <p:attrNameLst>
                                          <p:attrName>ppt_x</p:attrName>
                                        </p:attrNameLst>
                                      </p:cBhvr>
                                      <p:tavLst>
                                        <p:tav tm="0">
                                          <p:val>
                                            <p:strVal val="0-#ppt_w/2"/>
                                          </p:val>
                                        </p:tav>
                                        <p:tav tm="100000">
                                          <p:val>
                                            <p:strVal val="#ppt_x"/>
                                          </p:val>
                                        </p:tav>
                                      </p:tavLst>
                                    </p:anim>
                                    <p:anim calcmode="lin" valueType="num">
                                      <p:cBhvr additive="base">
                                        <p:cTn id="106" dur="500" fill="hold"/>
                                        <p:tgtEl>
                                          <p:spTgt spid="21"/>
                                        </p:tgtEl>
                                        <p:attrNameLst>
                                          <p:attrName>ppt_y</p:attrName>
                                        </p:attrNameLst>
                                      </p:cBhvr>
                                      <p:tavLst>
                                        <p:tav tm="0">
                                          <p:val>
                                            <p:strVal val="1+#ppt_h/2"/>
                                          </p:val>
                                        </p:tav>
                                        <p:tav tm="100000">
                                          <p:val>
                                            <p:strVal val="#ppt_y"/>
                                          </p:val>
                                        </p:tav>
                                      </p:tavLst>
                                    </p:anim>
                                  </p:childTnLst>
                                </p:cTn>
                              </p:par>
                              <p:par>
                                <p:cTn id="107" presetID="2" presetClass="entr" presetSubtype="12" fill="hold" grpId="0" nodeType="withEffect">
                                  <p:stCondLst>
                                    <p:cond delay="0"/>
                                  </p:stCondLst>
                                  <p:childTnLst>
                                    <p:set>
                                      <p:cBhvr>
                                        <p:cTn id="108" dur="1" fill="hold">
                                          <p:stCondLst>
                                            <p:cond delay="0"/>
                                          </p:stCondLst>
                                        </p:cTn>
                                        <p:tgtEl>
                                          <p:spTgt spid="22"/>
                                        </p:tgtEl>
                                        <p:attrNameLst>
                                          <p:attrName>style.visibility</p:attrName>
                                        </p:attrNameLst>
                                      </p:cBhvr>
                                      <p:to>
                                        <p:strVal val="visible"/>
                                      </p:to>
                                    </p:set>
                                    <p:anim calcmode="lin" valueType="num">
                                      <p:cBhvr additive="base">
                                        <p:cTn id="109" dur="500" fill="hold"/>
                                        <p:tgtEl>
                                          <p:spTgt spid="22"/>
                                        </p:tgtEl>
                                        <p:attrNameLst>
                                          <p:attrName>ppt_x</p:attrName>
                                        </p:attrNameLst>
                                      </p:cBhvr>
                                      <p:tavLst>
                                        <p:tav tm="0">
                                          <p:val>
                                            <p:strVal val="0-#ppt_w/2"/>
                                          </p:val>
                                        </p:tav>
                                        <p:tav tm="100000">
                                          <p:val>
                                            <p:strVal val="#ppt_x"/>
                                          </p:val>
                                        </p:tav>
                                      </p:tavLst>
                                    </p:anim>
                                    <p:anim calcmode="lin" valueType="num">
                                      <p:cBhvr additive="base">
                                        <p:cTn id="110" dur="500" fill="hold"/>
                                        <p:tgtEl>
                                          <p:spTgt spid="22"/>
                                        </p:tgtEl>
                                        <p:attrNameLst>
                                          <p:attrName>ppt_y</p:attrName>
                                        </p:attrNameLst>
                                      </p:cBhvr>
                                      <p:tavLst>
                                        <p:tav tm="0">
                                          <p:val>
                                            <p:strVal val="1+#ppt_h/2"/>
                                          </p:val>
                                        </p:tav>
                                        <p:tav tm="100000">
                                          <p:val>
                                            <p:strVal val="#ppt_y"/>
                                          </p:val>
                                        </p:tav>
                                      </p:tavLst>
                                    </p:anim>
                                  </p:childTnLst>
                                </p:cTn>
                              </p:par>
                              <p:par>
                                <p:cTn id="111" presetID="2" presetClass="entr" presetSubtype="12" fill="hold" grpId="0" nodeType="withEffect">
                                  <p:stCondLst>
                                    <p:cond delay="0"/>
                                  </p:stCondLst>
                                  <p:childTnLst>
                                    <p:set>
                                      <p:cBhvr>
                                        <p:cTn id="112" dur="1" fill="hold">
                                          <p:stCondLst>
                                            <p:cond delay="0"/>
                                          </p:stCondLst>
                                        </p:cTn>
                                        <p:tgtEl>
                                          <p:spTgt spid="23"/>
                                        </p:tgtEl>
                                        <p:attrNameLst>
                                          <p:attrName>style.visibility</p:attrName>
                                        </p:attrNameLst>
                                      </p:cBhvr>
                                      <p:to>
                                        <p:strVal val="visible"/>
                                      </p:to>
                                    </p:set>
                                    <p:anim calcmode="lin" valueType="num">
                                      <p:cBhvr additive="base">
                                        <p:cTn id="113" dur="500" fill="hold"/>
                                        <p:tgtEl>
                                          <p:spTgt spid="23"/>
                                        </p:tgtEl>
                                        <p:attrNameLst>
                                          <p:attrName>ppt_x</p:attrName>
                                        </p:attrNameLst>
                                      </p:cBhvr>
                                      <p:tavLst>
                                        <p:tav tm="0">
                                          <p:val>
                                            <p:strVal val="0-#ppt_w/2"/>
                                          </p:val>
                                        </p:tav>
                                        <p:tav tm="100000">
                                          <p:val>
                                            <p:strVal val="#ppt_x"/>
                                          </p:val>
                                        </p:tav>
                                      </p:tavLst>
                                    </p:anim>
                                    <p:anim calcmode="lin" valueType="num">
                                      <p:cBhvr additive="base">
                                        <p:cTn id="114" dur="500" fill="hold"/>
                                        <p:tgtEl>
                                          <p:spTgt spid="23"/>
                                        </p:tgtEl>
                                        <p:attrNameLst>
                                          <p:attrName>ppt_y</p:attrName>
                                        </p:attrNameLst>
                                      </p:cBhvr>
                                      <p:tavLst>
                                        <p:tav tm="0">
                                          <p:val>
                                            <p:strVal val="1+#ppt_h/2"/>
                                          </p:val>
                                        </p:tav>
                                        <p:tav tm="100000">
                                          <p:val>
                                            <p:strVal val="#ppt_y"/>
                                          </p:val>
                                        </p:tav>
                                      </p:tavLst>
                                    </p:anim>
                                  </p:childTnLst>
                                </p:cTn>
                              </p:par>
                            </p:childTnLst>
                          </p:cTn>
                        </p:par>
                        <p:par>
                          <p:cTn id="115" fill="hold">
                            <p:stCondLst>
                              <p:cond delay="2000"/>
                            </p:stCondLst>
                            <p:childTnLst>
                              <p:par>
                                <p:cTn id="116" presetID="16" presetClass="entr" presetSubtype="37" fill="hold"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barn(outVertical)">
                                      <p:cBhvr>
                                        <p:cTn id="11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4" grpId="0"/>
      <p:bldP spid="15" grpId="0" animBg="1"/>
      <p:bldP spid="16" grpId="0" animBg="1"/>
      <p:bldP spid="17" grpId="0" animBg="1"/>
      <p:bldP spid="20" grpId="0" animBg="1"/>
      <p:bldP spid="21" grpId="0" animBg="1"/>
      <p:bldP spid="22" grpId="0" animBg="1"/>
      <p:bldP spid="23" grpId="0" animBg="1"/>
      <p:bldP spid="24" grpId="0" animBg="1"/>
      <p:bldP spid="25" grpId="0" animBg="1"/>
      <p:bldP spid="36" grpId="0"/>
      <p:bldP spid="43" grpId="0" animBg="1"/>
      <p:bldP spid="43" grpId="1" animBg="1"/>
      <p:bldP spid="44" grpId="0" animBg="1"/>
      <p:bldP spid="4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0268" y="1343415"/>
            <a:ext cx="10139635" cy="615553"/>
          </a:xfrm>
          <a:prstGeom prst="rect">
            <a:avLst/>
          </a:prstGeom>
          <a:noFill/>
        </p:spPr>
        <p:txBody>
          <a:bodyPr wrap="none" rtlCol="0">
            <a:spAutoFit/>
          </a:bodyPr>
          <a:lstStyle/>
          <a:p>
            <a:r>
              <a:rPr lang="fr-FR" sz="1600" dirty="0" smtClean="0"/>
              <a:t>Pour simplifier, on va raisonner uniquement sur une ferme (3) et ses deux appuis que sont les poteaux (1-3) et (2-3)</a:t>
            </a:r>
          </a:p>
          <a:p>
            <a:pPr marL="285750" indent="-285750">
              <a:buFont typeface="Wingdings" panose="05000000000000000000" pitchFamily="2" charset="2"/>
              <a:buChar char="§"/>
            </a:pPr>
            <a:r>
              <a:rPr lang="fr-FR" b="1" dirty="0" smtClean="0">
                <a:solidFill>
                  <a:srgbClr val="FF0000"/>
                </a:solidFill>
              </a:rPr>
              <a:t>Attention, on ne choisi pas les fermes de rives, qui sont moins chargées que les fermes intermédiaires</a:t>
            </a:r>
          </a:p>
        </p:txBody>
      </p:sp>
      <p:sp>
        <p:nvSpPr>
          <p:cNvPr id="4" name="ZoneTexte 3"/>
          <p:cNvSpPr txBox="1"/>
          <p:nvPr/>
        </p:nvSpPr>
        <p:spPr>
          <a:xfrm>
            <a:off x="299356" y="2371414"/>
            <a:ext cx="8172908" cy="338554"/>
          </a:xfrm>
          <a:prstGeom prst="rect">
            <a:avLst/>
          </a:prstGeom>
          <a:noFill/>
        </p:spPr>
        <p:txBody>
          <a:bodyPr wrap="square" rtlCol="0">
            <a:spAutoFit/>
          </a:bodyPr>
          <a:lstStyle/>
          <a:p>
            <a:r>
              <a:rPr lang="fr-FR" sz="1600" dirty="0" smtClean="0"/>
              <a:t>On va noter chaque appui de panne par une lettre, ainsi que le bas du poinçon (D) pour la suite. </a:t>
            </a:r>
          </a:p>
        </p:txBody>
      </p:sp>
      <p:pic>
        <p:nvPicPr>
          <p:cNvPr id="15" name="Image 14"/>
          <p:cNvPicPr>
            <a:picLocks noChangeAspect="1"/>
          </p:cNvPicPr>
          <p:nvPr/>
        </p:nvPicPr>
        <p:blipFill>
          <a:blip r:embed="rId2"/>
          <a:stretch>
            <a:fillRect/>
          </a:stretch>
        </p:blipFill>
        <p:spPr>
          <a:xfrm>
            <a:off x="6632912" y="2528900"/>
            <a:ext cx="5359757" cy="3933836"/>
          </a:xfrm>
          <a:prstGeom prst="rect">
            <a:avLst/>
          </a:prstGeom>
        </p:spPr>
      </p:pic>
      <p:pic>
        <p:nvPicPr>
          <p:cNvPr id="16" name="Image 15"/>
          <p:cNvPicPr>
            <a:picLocks noChangeAspect="1"/>
          </p:cNvPicPr>
          <p:nvPr/>
        </p:nvPicPr>
        <p:blipFill>
          <a:blip r:embed="rId3"/>
          <a:stretch>
            <a:fillRect/>
          </a:stretch>
        </p:blipFill>
        <p:spPr>
          <a:xfrm>
            <a:off x="6852084" y="3631210"/>
            <a:ext cx="3189141" cy="1745639"/>
          </a:xfrm>
          <a:prstGeom prst="rect">
            <a:avLst/>
          </a:prstGeom>
        </p:spPr>
      </p:pic>
      <p:pic>
        <p:nvPicPr>
          <p:cNvPr id="17" name="Image 16"/>
          <p:cNvPicPr>
            <a:picLocks noChangeAspect="1"/>
          </p:cNvPicPr>
          <p:nvPr/>
        </p:nvPicPr>
        <p:blipFill>
          <a:blip r:embed="rId3"/>
          <a:stretch>
            <a:fillRect/>
          </a:stretch>
        </p:blipFill>
        <p:spPr>
          <a:xfrm>
            <a:off x="7284132" y="3122414"/>
            <a:ext cx="3189906" cy="1746058"/>
          </a:xfrm>
          <a:prstGeom prst="rect">
            <a:avLst/>
          </a:prstGeom>
        </p:spPr>
      </p:pic>
      <p:pic>
        <p:nvPicPr>
          <p:cNvPr id="18" name="Image 17"/>
          <p:cNvPicPr>
            <a:picLocks noChangeAspect="1"/>
          </p:cNvPicPr>
          <p:nvPr/>
        </p:nvPicPr>
        <p:blipFill>
          <a:blip r:embed="rId4"/>
          <a:stretch>
            <a:fillRect/>
          </a:stretch>
        </p:blipFill>
        <p:spPr>
          <a:xfrm>
            <a:off x="9256732" y="4267200"/>
            <a:ext cx="871160" cy="1034750"/>
          </a:xfrm>
          <a:prstGeom prst="rect">
            <a:avLst/>
          </a:prstGeom>
        </p:spPr>
      </p:pic>
      <p:pic>
        <p:nvPicPr>
          <p:cNvPr id="19" name="Image 18"/>
          <p:cNvPicPr>
            <a:picLocks noChangeAspect="1"/>
          </p:cNvPicPr>
          <p:nvPr/>
        </p:nvPicPr>
        <p:blipFill>
          <a:blip r:embed="rId4"/>
          <a:stretch>
            <a:fillRect/>
          </a:stretch>
        </p:blipFill>
        <p:spPr>
          <a:xfrm>
            <a:off x="8265757" y="3737572"/>
            <a:ext cx="871160" cy="1034750"/>
          </a:xfrm>
          <a:prstGeom prst="rect">
            <a:avLst/>
          </a:prstGeom>
        </p:spPr>
      </p:pic>
      <p:pic>
        <p:nvPicPr>
          <p:cNvPr id="20" name="Image 19"/>
          <p:cNvPicPr>
            <a:picLocks noChangeAspect="1"/>
          </p:cNvPicPr>
          <p:nvPr/>
        </p:nvPicPr>
        <p:blipFill>
          <a:blip r:embed="rId4"/>
          <a:stretch>
            <a:fillRect/>
          </a:stretch>
        </p:blipFill>
        <p:spPr>
          <a:xfrm>
            <a:off x="7202071" y="3162246"/>
            <a:ext cx="871160" cy="1034750"/>
          </a:xfrm>
          <a:prstGeom prst="rect">
            <a:avLst/>
          </a:prstGeom>
        </p:spPr>
      </p:pic>
      <p:pic>
        <p:nvPicPr>
          <p:cNvPr id="22" name="Image 21"/>
          <p:cNvPicPr>
            <a:picLocks noChangeAspect="1"/>
          </p:cNvPicPr>
          <p:nvPr/>
        </p:nvPicPr>
        <p:blipFill>
          <a:blip r:embed="rId5"/>
          <a:stretch>
            <a:fillRect/>
          </a:stretch>
        </p:blipFill>
        <p:spPr>
          <a:xfrm>
            <a:off x="8132788" y="4668221"/>
            <a:ext cx="1164154" cy="825579"/>
          </a:xfrm>
          <a:prstGeom prst="rect">
            <a:avLst/>
          </a:prstGeom>
        </p:spPr>
      </p:pic>
      <p:pic>
        <p:nvPicPr>
          <p:cNvPr id="23" name="Image 22"/>
          <p:cNvPicPr>
            <a:picLocks noChangeAspect="1"/>
          </p:cNvPicPr>
          <p:nvPr/>
        </p:nvPicPr>
        <p:blipFill>
          <a:blip r:embed="rId6"/>
          <a:stretch>
            <a:fillRect/>
          </a:stretch>
        </p:blipFill>
        <p:spPr>
          <a:xfrm>
            <a:off x="8687293" y="3508482"/>
            <a:ext cx="2300444" cy="1605884"/>
          </a:xfrm>
          <a:prstGeom prst="rect">
            <a:avLst/>
          </a:prstGeom>
        </p:spPr>
      </p:pic>
      <p:sp>
        <p:nvSpPr>
          <p:cNvPr id="24" name="ZoneTexte 23"/>
          <p:cNvSpPr txBox="1"/>
          <p:nvPr/>
        </p:nvSpPr>
        <p:spPr>
          <a:xfrm>
            <a:off x="296345" y="2957424"/>
            <a:ext cx="6228692" cy="1738938"/>
          </a:xfrm>
          <a:prstGeom prst="rect">
            <a:avLst/>
          </a:prstGeom>
          <a:noFill/>
        </p:spPr>
        <p:txBody>
          <a:bodyPr wrap="square" rtlCol="0">
            <a:spAutoFit/>
          </a:bodyPr>
          <a:lstStyle/>
          <a:p>
            <a:r>
              <a:rPr lang="fr-FR" sz="1600" dirty="0" smtClean="0"/>
              <a:t>Les pannes sont chargées par la toiture, et on recherche quelle surface de toiture supporte chaque panne.</a:t>
            </a:r>
          </a:p>
          <a:p>
            <a:endParaRPr lang="fr-FR" sz="1600" dirty="0" smtClean="0"/>
          </a:p>
          <a:p>
            <a:r>
              <a:rPr lang="fr-FR" sz="1600" dirty="0" smtClean="0"/>
              <a:t>Commençons par les schématiser avec un peu d’aide :</a:t>
            </a:r>
          </a:p>
          <a:p>
            <a:endParaRPr lang="fr-FR" sz="1100" dirty="0" smtClean="0"/>
          </a:p>
          <a:p>
            <a:pPr marL="285750" indent="-285750">
              <a:buFont typeface="Wingdings" panose="05000000000000000000" pitchFamily="2" charset="2"/>
              <a:buChar char="Ø"/>
            </a:pPr>
            <a:r>
              <a:rPr lang="fr-FR" sz="1600" b="1" dirty="0" smtClean="0">
                <a:solidFill>
                  <a:srgbClr val="FF0000"/>
                </a:solidFill>
              </a:rPr>
              <a:t>Une panne supporte la toiture sur la moitié de l’entraxe entre panne de chaque côté (vers le haut du rampant et vers le bas du rampant)</a:t>
            </a:r>
          </a:p>
        </p:txBody>
      </p:sp>
      <p:sp>
        <p:nvSpPr>
          <p:cNvPr id="25" name="ZoneTexte 24"/>
          <p:cNvSpPr txBox="1"/>
          <p:nvPr/>
        </p:nvSpPr>
        <p:spPr>
          <a:xfrm>
            <a:off x="299356" y="4861550"/>
            <a:ext cx="6228692" cy="1077218"/>
          </a:xfrm>
          <a:prstGeom prst="rect">
            <a:avLst/>
          </a:prstGeom>
          <a:noFill/>
        </p:spPr>
        <p:txBody>
          <a:bodyPr wrap="square" rtlCol="0">
            <a:spAutoFit/>
          </a:bodyPr>
          <a:lstStyle/>
          <a:p>
            <a:pPr marL="285750" indent="-285750">
              <a:buFont typeface="Wingdings" panose="05000000000000000000" pitchFamily="2" charset="2"/>
              <a:buChar char="Ø"/>
            </a:pPr>
            <a:r>
              <a:rPr lang="fr-FR" sz="1600" b="1" dirty="0" smtClean="0">
                <a:solidFill>
                  <a:srgbClr val="FF0000"/>
                </a:solidFill>
              </a:rPr>
              <a:t>Une panne est sur 2 appuis, donc une ferme supporte de chaque côté une longueur de panne égale à la moitié de l’entraxe (ici 2,50m) ou plutôt 2 * 2,50 / 2</a:t>
            </a:r>
          </a:p>
          <a:p>
            <a:endParaRPr lang="fr-FR" sz="1600" b="1" dirty="0">
              <a:solidFill>
                <a:srgbClr val="FF0000"/>
              </a:solidFill>
            </a:endParaRPr>
          </a:p>
        </p:txBody>
      </p:sp>
    </p:spTree>
    <p:extLst>
      <p:ext uri="{BB962C8B-B14F-4D97-AF65-F5344CB8AC3E}">
        <p14:creationId xmlns:p14="http://schemas.microsoft.com/office/powerpoint/2010/main" val="2095452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1000" fill="hold"/>
                                        <p:tgtEl>
                                          <p:spTgt spid="1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500"/>
                            </p:stCondLst>
                            <p:childTnLst>
                              <p:par>
                                <p:cTn id="21" presetID="22" presetClass="entr" presetSubtype="8"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left)">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500"/>
                            </p:stCondLst>
                            <p:childTnLst>
                              <p:par>
                                <p:cTn id="30" presetID="22" presetClass="entr" presetSubtype="2" fill="hold"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right)">
                                      <p:cBhvr>
                                        <p:cTn id="32" dur="500"/>
                                        <p:tgtEl>
                                          <p:spTgt spid="16"/>
                                        </p:tgtEl>
                                      </p:cBhvr>
                                    </p:animEffect>
                                  </p:childTnLst>
                                </p:cTn>
                              </p:par>
                            </p:childTnLst>
                          </p:cTn>
                        </p:par>
                        <p:par>
                          <p:cTn id="33" fill="hold">
                            <p:stCondLst>
                              <p:cond delay="1000"/>
                            </p:stCondLst>
                            <p:childTnLst>
                              <p:par>
                                <p:cTn id="34" presetID="22" presetClass="entr" presetSubtype="2" fill="hold"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right)">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5">
                                            <p:txEl>
                                              <p:pRg st="0" end="0"/>
                                            </p:txEl>
                                          </p:spTgt>
                                        </p:tgtEl>
                                        <p:attrNameLst>
                                          <p:attrName>style.visibility</p:attrName>
                                        </p:attrNameLst>
                                      </p:cBhvr>
                                      <p:to>
                                        <p:strVal val="visible"/>
                                      </p:to>
                                    </p:set>
                                    <p:animEffect transition="in" filter="fade">
                                      <p:cBhvr>
                                        <p:cTn id="41" dur="500"/>
                                        <p:tgtEl>
                                          <p:spTgt spid="25">
                                            <p:txEl>
                                              <p:pRg st="0" end="0"/>
                                            </p:txEl>
                                          </p:spTgt>
                                        </p:tgtEl>
                                      </p:cBhvr>
                                    </p:animEffect>
                                  </p:childTnLst>
                                </p:cTn>
                              </p:par>
                            </p:childTnLst>
                          </p:cTn>
                        </p:par>
                        <p:par>
                          <p:cTn id="42" fill="hold">
                            <p:stCondLst>
                              <p:cond delay="500"/>
                            </p:stCondLst>
                            <p:childTnLst>
                              <p:par>
                                <p:cTn id="43" presetID="22" presetClass="entr" presetSubtype="8"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left)">
                                      <p:cBhvr>
                                        <p:cTn id="45" dur="500"/>
                                        <p:tgtEl>
                                          <p:spTgt spid="18"/>
                                        </p:tgtEl>
                                      </p:cBhvr>
                                    </p:animEffect>
                                  </p:childTnLst>
                                </p:cTn>
                              </p:par>
                            </p:childTnLst>
                          </p:cTn>
                        </p:par>
                        <p:par>
                          <p:cTn id="46" fill="hold">
                            <p:stCondLst>
                              <p:cond delay="1000"/>
                            </p:stCondLst>
                            <p:childTnLst>
                              <p:par>
                                <p:cTn id="47" presetID="22" presetClass="entr" presetSubtype="8" fill="hold"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left)">
                                      <p:cBhvr>
                                        <p:cTn id="49" dur="500"/>
                                        <p:tgtEl>
                                          <p:spTgt spid="19"/>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500"/>
                                        <p:tgtEl>
                                          <p:spTgt spid="20"/>
                                        </p:tgtEl>
                                      </p:cBhvr>
                                    </p:animEffect>
                                  </p:childTnLst>
                                </p:cTn>
                              </p:par>
                            </p:childTnLst>
                          </p:cTn>
                        </p:par>
                        <p:par>
                          <p:cTn id="54" fill="hold">
                            <p:stCondLst>
                              <p:cond delay="2000"/>
                            </p:stCondLst>
                            <p:childTnLst>
                              <p:par>
                                <p:cTn id="55" presetID="22" presetClass="entr" presetSubtype="2" fill="hold" nodeType="after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right)">
                                      <p:cBhvr>
                                        <p:cTn id="5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e 23"/>
          <p:cNvGrpSpPr/>
          <p:nvPr/>
        </p:nvGrpSpPr>
        <p:grpSpPr>
          <a:xfrm>
            <a:off x="6636060" y="2744924"/>
            <a:ext cx="5346354" cy="3924000"/>
            <a:chOff x="6758000" y="2816932"/>
            <a:chExt cx="5346354" cy="3924000"/>
          </a:xfrm>
        </p:grpSpPr>
        <p:grpSp>
          <p:nvGrpSpPr>
            <p:cNvPr id="12" name="Groupe 11"/>
            <p:cNvGrpSpPr/>
            <p:nvPr/>
          </p:nvGrpSpPr>
          <p:grpSpPr>
            <a:xfrm>
              <a:off x="6758000" y="2816932"/>
              <a:ext cx="5346354" cy="3924000"/>
              <a:chOff x="6758000" y="2816932"/>
              <a:chExt cx="5346354" cy="3924000"/>
            </a:xfrm>
          </p:grpSpPr>
          <p:pic>
            <p:nvPicPr>
              <p:cNvPr id="9" name="Image 8"/>
              <p:cNvPicPr>
                <a:picLocks noChangeAspect="1"/>
              </p:cNvPicPr>
              <p:nvPr/>
            </p:nvPicPr>
            <p:blipFill>
              <a:blip r:embed="rId2"/>
              <a:stretch>
                <a:fillRect/>
              </a:stretch>
            </p:blipFill>
            <p:spPr>
              <a:xfrm>
                <a:off x="6758000" y="2816932"/>
                <a:ext cx="5346354" cy="3924000"/>
              </a:xfrm>
              <a:prstGeom prst="rect">
                <a:avLst/>
              </a:prstGeom>
            </p:spPr>
          </p:pic>
          <p:pic>
            <p:nvPicPr>
              <p:cNvPr id="11" name="Image 10"/>
              <p:cNvPicPr>
                <a:picLocks noChangeAspect="1"/>
              </p:cNvPicPr>
              <p:nvPr/>
            </p:nvPicPr>
            <p:blipFill>
              <a:blip r:embed="rId3"/>
              <a:stretch>
                <a:fillRect/>
              </a:stretch>
            </p:blipFill>
            <p:spPr>
              <a:xfrm>
                <a:off x="8795878" y="3790422"/>
                <a:ext cx="2300444" cy="1605884"/>
              </a:xfrm>
              <a:prstGeom prst="rect">
                <a:avLst/>
              </a:prstGeom>
            </p:spPr>
          </p:pic>
        </p:grpSp>
        <p:pic>
          <p:nvPicPr>
            <p:cNvPr id="23" name="Image 22"/>
            <p:cNvPicPr>
              <a:picLocks noChangeAspect="1"/>
            </p:cNvPicPr>
            <p:nvPr/>
          </p:nvPicPr>
          <p:blipFill>
            <a:blip r:embed="rId4"/>
            <a:stretch>
              <a:fillRect/>
            </a:stretch>
          </p:blipFill>
          <p:spPr>
            <a:xfrm>
              <a:off x="8114741" y="5010045"/>
              <a:ext cx="1164154" cy="825579"/>
            </a:xfrm>
            <a:prstGeom prst="rect">
              <a:avLst/>
            </a:prstGeom>
          </p:spPr>
        </p:pic>
      </p:grpSp>
      <p:sp>
        <p:nvSpPr>
          <p:cNvPr id="2" name="ZoneTexte 1"/>
          <p:cNvSpPr txBox="1"/>
          <p:nvPr/>
        </p:nvSpPr>
        <p:spPr>
          <a:xfrm>
            <a:off x="299357" y="1388674"/>
            <a:ext cx="9289031" cy="584775"/>
          </a:xfrm>
          <a:prstGeom prst="rect">
            <a:avLst/>
          </a:prstGeom>
          <a:noFill/>
        </p:spPr>
        <p:txBody>
          <a:bodyPr wrap="square" rtlCol="0">
            <a:spAutoFit/>
          </a:bodyPr>
          <a:lstStyle/>
          <a:p>
            <a:r>
              <a:rPr lang="fr-FR" sz="1600" dirty="0" smtClean="0"/>
              <a:t>Si on continue avec les mêmes hypothèses, on peut tracer les surfaces de toitures reprisent par chaque panne, qui elles même s’appuient sur la ferme pour transmettre ces charges vers le poteau, qui le renvoie au sol.</a:t>
            </a:r>
            <a:endParaRPr lang="fr-FR" b="1" dirty="0" smtClean="0">
              <a:solidFill>
                <a:srgbClr val="FF0000"/>
              </a:solidFill>
            </a:endParaRPr>
          </a:p>
        </p:txBody>
      </p:sp>
      <p:sp>
        <p:nvSpPr>
          <p:cNvPr id="8" name="Rectangle 7"/>
          <p:cNvSpPr/>
          <p:nvPr/>
        </p:nvSpPr>
        <p:spPr>
          <a:xfrm>
            <a:off x="299357" y="2094788"/>
            <a:ext cx="6096000" cy="830997"/>
          </a:xfrm>
          <a:prstGeom prst="rect">
            <a:avLst/>
          </a:prstGeom>
        </p:spPr>
        <p:txBody>
          <a:bodyPr>
            <a:spAutoFit/>
          </a:bodyPr>
          <a:lstStyle/>
          <a:p>
            <a:pPr marL="285750" indent="-285750">
              <a:buFont typeface="Wingdings" panose="05000000000000000000" pitchFamily="2" charset="2"/>
              <a:buChar char="Ø"/>
            </a:pPr>
            <a:r>
              <a:rPr lang="fr-FR" sz="1600" dirty="0" smtClean="0"/>
              <a:t>la panne sablière ramène la </a:t>
            </a:r>
            <a:r>
              <a:rPr lang="fr-FR" sz="1600" b="1" dirty="0" smtClean="0"/>
              <a:t>surface 1</a:t>
            </a:r>
            <a:r>
              <a:rPr lang="fr-FR" sz="1600" dirty="0" smtClean="0"/>
              <a:t> sur la ferme en </a:t>
            </a:r>
            <a:r>
              <a:rPr lang="fr-FR" sz="1600" b="1" dirty="0" smtClean="0"/>
              <a:t>A</a:t>
            </a:r>
            <a:r>
              <a:rPr lang="fr-FR" sz="1600" dirty="0" smtClean="0"/>
              <a:t>. On connait la longueur du rectangle (=entraxe ferme) mais pas encore sa largeur dans le rampant qui est </a:t>
            </a:r>
            <a:r>
              <a:rPr lang="fr-FR" sz="1600" b="1" dirty="0" smtClean="0"/>
              <a:t>la moitié de la distance [AB].</a:t>
            </a:r>
            <a:endParaRPr lang="fr-FR" sz="1600" b="1" dirty="0" smtClean="0"/>
          </a:p>
        </p:txBody>
      </p:sp>
      <p:sp>
        <p:nvSpPr>
          <p:cNvPr id="13" name="Rectangle 12"/>
          <p:cNvSpPr/>
          <p:nvPr/>
        </p:nvSpPr>
        <p:spPr>
          <a:xfrm>
            <a:off x="299357" y="3041635"/>
            <a:ext cx="6096000" cy="830997"/>
          </a:xfrm>
          <a:prstGeom prst="rect">
            <a:avLst/>
          </a:prstGeom>
        </p:spPr>
        <p:txBody>
          <a:bodyPr>
            <a:spAutoFit/>
          </a:bodyPr>
          <a:lstStyle/>
          <a:p>
            <a:pPr marL="285750" indent="-285750">
              <a:buFont typeface="Wingdings" panose="05000000000000000000" pitchFamily="2" charset="2"/>
              <a:buChar char="Ø"/>
            </a:pPr>
            <a:r>
              <a:rPr lang="fr-FR" sz="1600" dirty="0" smtClean="0"/>
              <a:t>la panne intermédiaire ramène la </a:t>
            </a:r>
            <a:r>
              <a:rPr lang="fr-FR" sz="1600" b="1" dirty="0" smtClean="0"/>
              <a:t>surface 2</a:t>
            </a:r>
            <a:r>
              <a:rPr lang="fr-FR" sz="1600" dirty="0" smtClean="0"/>
              <a:t> sur la ferme en </a:t>
            </a:r>
            <a:r>
              <a:rPr lang="fr-FR" sz="1600" b="1" dirty="0" smtClean="0"/>
              <a:t>B</a:t>
            </a:r>
            <a:r>
              <a:rPr lang="fr-FR" sz="1600" dirty="0" smtClean="0"/>
              <a:t>.</a:t>
            </a:r>
          </a:p>
          <a:p>
            <a:pPr marL="266700" lvl="1"/>
            <a:r>
              <a:rPr lang="fr-FR" sz="1600" dirty="0" smtClean="0"/>
              <a:t>Sa largeur dans le rampant est </a:t>
            </a:r>
            <a:r>
              <a:rPr lang="fr-FR" sz="1600" b="1" dirty="0" smtClean="0"/>
              <a:t>la moitié de la distance [AB] + la moitié de la distance [BC].</a:t>
            </a:r>
            <a:endParaRPr lang="fr-FR" sz="1600" b="1" dirty="0" smtClean="0"/>
          </a:p>
        </p:txBody>
      </p:sp>
      <p:sp>
        <p:nvSpPr>
          <p:cNvPr id="16" name="Rectangle 15"/>
          <p:cNvSpPr/>
          <p:nvPr/>
        </p:nvSpPr>
        <p:spPr>
          <a:xfrm>
            <a:off x="299357" y="3988482"/>
            <a:ext cx="6096000" cy="830997"/>
          </a:xfrm>
          <a:prstGeom prst="rect">
            <a:avLst/>
          </a:prstGeom>
        </p:spPr>
        <p:txBody>
          <a:bodyPr>
            <a:spAutoFit/>
          </a:bodyPr>
          <a:lstStyle/>
          <a:p>
            <a:pPr marL="285750" indent="-285750">
              <a:buFont typeface="Wingdings" panose="05000000000000000000" pitchFamily="2" charset="2"/>
              <a:buChar char="Ø"/>
            </a:pPr>
            <a:r>
              <a:rPr lang="fr-FR" sz="1600" dirty="0" smtClean="0"/>
              <a:t>Le faîtage ramène la </a:t>
            </a:r>
            <a:r>
              <a:rPr lang="fr-FR" sz="1600" b="1" dirty="0" smtClean="0"/>
              <a:t>surface 3</a:t>
            </a:r>
            <a:r>
              <a:rPr lang="fr-FR" sz="1600" dirty="0" smtClean="0"/>
              <a:t> sur la ferme en </a:t>
            </a:r>
            <a:r>
              <a:rPr lang="fr-FR" sz="1600" b="1" dirty="0" smtClean="0"/>
              <a:t>C</a:t>
            </a:r>
            <a:r>
              <a:rPr lang="fr-FR" sz="1600" dirty="0" smtClean="0"/>
              <a:t>.</a:t>
            </a:r>
          </a:p>
          <a:p>
            <a:pPr marL="266700" lvl="1"/>
            <a:r>
              <a:rPr lang="fr-FR" sz="1600" dirty="0" smtClean="0"/>
              <a:t>Sa largeur dans le rampant est </a:t>
            </a:r>
            <a:r>
              <a:rPr lang="fr-FR" sz="1600" b="1" dirty="0" smtClean="0"/>
              <a:t>la moitié de la distance [BC] + la moitié de la distance [CE].</a:t>
            </a:r>
            <a:endParaRPr lang="fr-FR" sz="1600" b="1" dirty="0" smtClean="0"/>
          </a:p>
        </p:txBody>
      </p:sp>
      <p:sp>
        <p:nvSpPr>
          <p:cNvPr id="18" name="Rectangle 17"/>
          <p:cNvSpPr/>
          <p:nvPr/>
        </p:nvSpPr>
        <p:spPr>
          <a:xfrm>
            <a:off x="299357" y="4935329"/>
            <a:ext cx="6096000" cy="830997"/>
          </a:xfrm>
          <a:prstGeom prst="rect">
            <a:avLst/>
          </a:prstGeom>
        </p:spPr>
        <p:txBody>
          <a:bodyPr>
            <a:spAutoFit/>
          </a:bodyPr>
          <a:lstStyle/>
          <a:p>
            <a:pPr marL="285750" indent="-285750">
              <a:buFont typeface="Wingdings" panose="05000000000000000000" pitchFamily="2" charset="2"/>
              <a:buChar char="Ø"/>
            </a:pPr>
            <a:r>
              <a:rPr lang="fr-FR" sz="1600" dirty="0" smtClean="0"/>
              <a:t>la panne intermédiaire ramène la </a:t>
            </a:r>
            <a:r>
              <a:rPr lang="fr-FR" sz="1600" b="1" dirty="0" smtClean="0"/>
              <a:t>surface 4</a:t>
            </a:r>
            <a:r>
              <a:rPr lang="fr-FR" sz="1600" dirty="0" smtClean="0"/>
              <a:t> sur la ferme en </a:t>
            </a:r>
            <a:r>
              <a:rPr lang="fr-FR" sz="1600" b="1" dirty="0" smtClean="0"/>
              <a:t>E</a:t>
            </a:r>
            <a:r>
              <a:rPr lang="fr-FR" sz="1600" dirty="0" smtClean="0"/>
              <a:t>.</a:t>
            </a:r>
          </a:p>
          <a:p>
            <a:pPr marL="266700" lvl="1"/>
            <a:r>
              <a:rPr lang="fr-FR" sz="1600" dirty="0" smtClean="0"/>
              <a:t>Sa largeur dans le rampant est </a:t>
            </a:r>
            <a:r>
              <a:rPr lang="fr-FR" sz="1600" b="1" dirty="0" smtClean="0"/>
              <a:t>la moitié de la distance [CE] + la moitié de la distance [EF].</a:t>
            </a:r>
            <a:endParaRPr lang="fr-FR" sz="1600" b="1" dirty="0" smtClean="0"/>
          </a:p>
        </p:txBody>
      </p:sp>
      <p:sp>
        <p:nvSpPr>
          <p:cNvPr id="19" name="Rectangle 18"/>
          <p:cNvSpPr/>
          <p:nvPr/>
        </p:nvSpPr>
        <p:spPr>
          <a:xfrm>
            <a:off x="299357" y="5882176"/>
            <a:ext cx="6096000" cy="584775"/>
          </a:xfrm>
          <a:prstGeom prst="rect">
            <a:avLst/>
          </a:prstGeom>
        </p:spPr>
        <p:txBody>
          <a:bodyPr>
            <a:spAutoFit/>
          </a:bodyPr>
          <a:lstStyle/>
          <a:p>
            <a:pPr marL="285750" indent="-285750">
              <a:buFont typeface="Wingdings" panose="05000000000000000000" pitchFamily="2" charset="2"/>
              <a:buChar char="Ø"/>
            </a:pPr>
            <a:r>
              <a:rPr lang="fr-FR" sz="1600" dirty="0" smtClean="0"/>
              <a:t>la panne sablière ramène la </a:t>
            </a:r>
            <a:r>
              <a:rPr lang="fr-FR" sz="1600" b="1" dirty="0" smtClean="0"/>
              <a:t>surface 5</a:t>
            </a:r>
            <a:r>
              <a:rPr lang="fr-FR" sz="1600" dirty="0" smtClean="0"/>
              <a:t> sur la ferme en </a:t>
            </a:r>
            <a:r>
              <a:rPr lang="fr-FR" sz="1600" b="1" dirty="0" smtClean="0"/>
              <a:t>F</a:t>
            </a:r>
            <a:r>
              <a:rPr lang="fr-FR" sz="1600" dirty="0" smtClean="0"/>
              <a:t>. </a:t>
            </a:r>
          </a:p>
          <a:p>
            <a:pPr marL="266700" lvl="1"/>
            <a:r>
              <a:rPr lang="fr-FR" sz="1600" dirty="0"/>
              <a:t>S</a:t>
            </a:r>
            <a:r>
              <a:rPr lang="fr-FR" sz="1600" dirty="0" smtClean="0"/>
              <a:t>a largeur dans le rampant est </a:t>
            </a:r>
            <a:r>
              <a:rPr lang="fr-FR" sz="1600" b="1" dirty="0" smtClean="0"/>
              <a:t>la moitié de la distance [EF].</a:t>
            </a:r>
            <a:endParaRPr lang="fr-FR" sz="1600" b="1" dirty="0" smtClean="0"/>
          </a:p>
        </p:txBody>
      </p:sp>
      <p:sp>
        <p:nvSpPr>
          <p:cNvPr id="25" name="Forme libre 24"/>
          <p:cNvSpPr/>
          <p:nvPr/>
        </p:nvSpPr>
        <p:spPr>
          <a:xfrm>
            <a:off x="8244840" y="4705350"/>
            <a:ext cx="1249680" cy="811530"/>
          </a:xfrm>
          <a:custGeom>
            <a:avLst/>
            <a:gdLst>
              <a:gd name="connsiteX0" fmla="*/ 0 w 1249680"/>
              <a:gd name="connsiteY0" fmla="*/ 253365 h 811530"/>
              <a:gd name="connsiteX1" fmla="*/ 1038225 w 1249680"/>
              <a:gd name="connsiteY1" fmla="*/ 811530 h 811530"/>
              <a:gd name="connsiteX2" fmla="*/ 1249680 w 1249680"/>
              <a:gd name="connsiteY2" fmla="*/ 560070 h 811530"/>
              <a:gd name="connsiteX3" fmla="*/ 209550 w 1249680"/>
              <a:gd name="connsiteY3" fmla="*/ 0 h 811530"/>
              <a:gd name="connsiteX4" fmla="*/ 0 w 1249680"/>
              <a:gd name="connsiteY4" fmla="*/ 253365 h 811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9680" h="811530">
                <a:moveTo>
                  <a:pt x="0" y="253365"/>
                </a:moveTo>
                <a:lnTo>
                  <a:pt x="1038225" y="811530"/>
                </a:lnTo>
                <a:lnTo>
                  <a:pt x="1249680" y="560070"/>
                </a:lnTo>
                <a:lnTo>
                  <a:pt x="209550" y="0"/>
                </a:lnTo>
                <a:lnTo>
                  <a:pt x="0" y="253365"/>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1</a:t>
            </a:r>
            <a:endParaRPr lang="fr-FR" b="1" dirty="0">
              <a:solidFill>
                <a:schemeClr val="tx1"/>
              </a:solidFill>
            </a:endParaRPr>
          </a:p>
        </p:txBody>
      </p:sp>
      <p:sp>
        <p:nvSpPr>
          <p:cNvPr id="26" name="Forme libre 25"/>
          <p:cNvSpPr/>
          <p:nvPr/>
        </p:nvSpPr>
        <p:spPr>
          <a:xfrm>
            <a:off x="8456295" y="4200525"/>
            <a:ext cx="1463040" cy="1064895"/>
          </a:xfrm>
          <a:custGeom>
            <a:avLst/>
            <a:gdLst>
              <a:gd name="connsiteX0" fmla="*/ 0 w 1463040"/>
              <a:gd name="connsiteY0" fmla="*/ 501015 h 1064895"/>
              <a:gd name="connsiteX1" fmla="*/ 426720 w 1463040"/>
              <a:gd name="connsiteY1" fmla="*/ 0 h 1064895"/>
              <a:gd name="connsiteX2" fmla="*/ 1463040 w 1463040"/>
              <a:gd name="connsiteY2" fmla="*/ 558165 h 1064895"/>
              <a:gd name="connsiteX3" fmla="*/ 1036320 w 1463040"/>
              <a:gd name="connsiteY3" fmla="*/ 1064895 h 1064895"/>
              <a:gd name="connsiteX4" fmla="*/ 0 w 1463040"/>
              <a:gd name="connsiteY4" fmla="*/ 501015 h 10648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0" h="1064895">
                <a:moveTo>
                  <a:pt x="0" y="501015"/>
                </a:moveTo>
                <a:lnTo>
                  <a:pt x="426720" y="0"/>
                </a:lnTo>
                <a:lnTo>
                  <a:pt x="1463040" y="558165"/>
                </a:lnTo>
                <a:lnTo>
                  <a:pt x="1036320" y="1064895"/>
                </a:lnTo>
                <a:lnTo>
                  <a:pt x="0" y="501015"/>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2</a:t>
            </a:r>
            <a:endParaRPr lang="fr-FR" b="1" dirty="0">
              <a:solidFill>
                <a:schemeClr val="tx1"/>
              </a:solidFill>
            </a:endParaRPr>
          </a:p>
        </p:txBody>
      </p:sp>
      <p:sp>
        <p:nvSpPr>
          <p:cNvPr id="29" name="Forme libre 28"/>
          <p:cNvSpPr/>
          <p:nvPr/>
        </p:nvSpPr>
        <p:spPr>
          <a:xfrm>
            <a:off x="8883015" y="3869055"/>
            <a:ext cx="1569720" cy="889635"/>
          </a:xfrm>
          <a:custGeom>
            <a:avLst/>
            <a:gdLst>
              <a:gd name="connsiteX0" fmla="*/ 0 w 1569720"/>
              <a:gd name="connsiteY0" fmla="*/ 327660 h 889635"/>
              <a:gd name="connsiteX1" fmla="*/ 213360 w 1569720"/>
              <a:gd name="connsiteY1" fmla="*/ 78105 h 889635"/>
              <a:gd name="connsiteX2" fmla="*/ 529590 w 1569720"/>
              <a:gd name="connsiteY2" fmla="*/ 0 h 889635"/>
              <a:gd name="connsiteX3" fmla="*/ 1569720 w 1569720"/>
              <a:gd name="connsiteY3" fmla="*/ 558165 h 889635"/>
              <a:gd name="connsiteX4" fmla="*/ 1249680 w 1569720"/>
              <a:gd name="connsiteY4" fmla="*/ 636270 h 889635"/>
              <a:gd name="connsiteX5" fmla="*/ 1038225 w 1569720"/>
              <a:gd name="connsiteY5" fmla="*/ 889635 h 889635"/>
              <a:gd name="connsiteX6" fmla="*/ 0 w 1569720"/>
              <a:gd name="connsiteY6" fmla="*/ 327660 h 889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9720" h="889635">
                <a:moveTo>
                  <a:pt x="0" y="327660"/>
                </a:moveTo>
                <a:lnTo>
                  <a:pt x="213360" y="78105"/>
                </a:lnTo>
                <a:lnTo>
                  <a:pt x="529590" y="0"/>
                </a:lnTo>
                <a:lnTo>
                  <a:pt x="1569720" y="558165"/>
                </a:lnTo>
                <a:lnTo>
                  <a:pt x="1249680" y="636270"/>
                </a:lnTo>
                <a:lnTo>
                  <a:pt x="1038225" y="889635"/>
                </a:lnTo>
                <a:lnTo>
                  <a:pt x="0" y="327660"/>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3</a:t>
            </a:r>
            <a:endParaRPr lang="fr-FR" b="1" dirty="0">
              <a:solidFill>
                <a:schemeClr val="tx1"/>
              </a:solidFill>
            </a:endParaRPr>
          </a:p>
        </p:txBody>
      </p:sp>
      <p:sp>
        <p:nvSpPr>
          <p:cNvPr id="30" name="Forme libre 29"/>
          <p:cNvSpPr/>
          <p:nvPr/>
        </p:nvSpPr>
        <p:spPr>
          <a:xfrm>
            <a:off x="9416024" y="3714162"/>
            <a:ext cx="1674495" cy="712470"/>
          </a:xfrm>
          <a:custGeom>
            <a:avLst/>
            <a:gdLst>
              <a:gd name="connsiteX0" fmla="*/ 0 w 1674495"/>
              <a:gd name="connsiteY0" fmla="*/ 152400 h 712470"/>
              <a:gd name="connsiteX1" fmla="*/ 634365 w 1674495"/>
              <a:gd name="connsiteY1" fmla="*/ 0 h 712470"/>
              <a:gd name="connsiteX2" fmla="*/ 1674495 w 1674495"/>
              <a:gd name="connsiteY2" fmla="*/ 558165 h 712470"/>
              <a:gd name="connsiteX3" fmla="*/ 1042035 w 1674495"/>
              <a:gd name="connsiteY3" fmla="*/ 712470 h 712470"/>
              <a:gd name="connsiteX4" fmla="*/ 0 w 1674495"/>
              <a:gd name="connsiteY4" fmla="*/ 152400 h 712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4495" h="712470">
                <a:moveTo>
                  <a:pt x="0" y="152400"/>
                </a:moveTo>
                <a:lnTo>
                  <a:pt x="634365" y="0"/>
                </a:lnTo>
                <a:lnTo>
                  <a:pt x="1674495" y="558165"/>
                </a:lnTo>
                <a:lnTo>
                  <a:pt x="1042035" y="712470"/>
                </a:lnTo>
                <a:lnTo>
                  <a:pt x="0" y="152400"/>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4</a:t>
            </a:r>
            <a:endParaRPr lang="fr-FR" b="1" dirty="0">
              <a:solidFill>
                <a:schemeClr val="tx1"/>
              </a:solidFill>
            </a:endParaRPr>
          </a:p>
        </p:txBody>
      </p:sp>
      <p:sp>
        <p:nvSpPr>
          <p:cNvPr id="32" name="Forme libre 31"/>
          <p:cNvSpPr/>
          <p:nvPr/>
        </p:nvSpPr>
        <p:spPr>
          <a:xfrm>
            <a:off x="10048875" y="3634740"/>
            <a:ext cx="1362075" cy="636270"/>
          </a:xfrm>
          <a:custGeom>
            <a:avLst/>
            <a:gdLst>
              <a:gd name="connsiteX0" fmla="*/ 0 w 1362075"/>
              <a:gd name="connsiteY0" fmla="*/ 81915 h 636270"/>
              <a:gd name="connsiteX1" fmla="*/ 318135 w 1362075"/>
              <a:gd name="connsiteY1" fmla="*/ 0 h 636270"/>
              <a:gd name="connsiteX2" fmla="*/ 1362075 w 1362075"/>
              <a:gd name="connsiteY2" fmla="*/ 561975 h 636270"/>
              <a:gd name="connsiteX3" fmla="*/ 1045845 w 1362075"/>
              <a:gd name="connsiteY3" fmla="*/ 636270 h 636270"/>
              <a:gd name="connsiteX4" fmla="*/ 0 w 1362075"/>
              <a:gd name="connsiteY4" fmla="*/ 81915 h 6362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5" h="636270">
                <a:moveTo>
                  <a:pt x="0" y="81915"/>
                </a:moveTo>
                <a:lnTo>
                  <a:pt x="318135" y="0"/>
                </a:lnTo>
                <a:lnTo>
                  <a:pt x="1362075" y="561975"/>
                </a:lnTo>
                <a:lnTo>
                  <a:pt x="1045845" y="636270"/>
                </a:lnTo>
                <a:lnTo>
                  <a:pt x="0" y="81915"/>
                </a:lnTo>
                <a:close/>
              </a:path>
            </a:pathLst>
          </a:cu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5</a:t>
            </a:r>
            <a:endParaRPr lang="fr-FR" b="1" dirty="0">
              <a:solidFill>
                <a:schemeClr val="tx1"/>
              </a:solidFill>
            </a:endParaRPr>
          </a:p>
        </p:txBody>
      </p:sp>
    </p:spTree>
    <p:extLst>
      <p:ext uri="{BB962C8B-B14F-4D97-AF65-F5344CB8AC3E}">
        <p14:creationId xmlns:p14="http://schemas.microsoft.com/office/powerpoint/2010/main" val="19359720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5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childTnLst>
                          </p:cTn>
                        </p:par>
                        <p:par>
                          <p:cTn id="49" fill="hold">
                            <p:stCondLst>
                              <p:cond delay="500"/>
                            </p:stCondLst>
                            <p:childTnLst>
                              <p:par>
                                <p:cTn id="50" presetID="10" presetClass="entr" presetSubtype="0"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6" grpId="0"/>
      <p:bldP spid="18" grpId="0"/>
      <p:bldP spid="19" grpId="0"/>
      <p:bldP spid="25" grpId="0" animBg="1"/>
      <p:bldP spid="26" grpId="0" animBg="1"/>
      <p:bldP spid="29" grpId="0" animBg="1"/>
      <p:bldP spid="30"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9356" y="1268760"/>
            <a:ext cx="11377263" cy="1200329"/>
          </a:xfrm>
          <a:prstGeom prst="rect">
            <a:avLst/>
          </a:prstGeom>
          <a:noFill/>
        </p:spPr>
        <p:txBody>
          <a:bodyPr wrap="square" rtlCol="0">
            <a:spAutoFit/>
          </a:bodyPr>
          <a:lstStyle/>
          <a:p>
            <a:r>
              <a:rPr lang="fr-FR" sz="1400" dirty="0" smtClean="0"/>
              <a:t>Pour la suite de l’exercice, le raisonnement se place en plan, à l’aide de l’élévation de la ferme</a:t>
            </a:r>
            <a:r>
              <a:rPr lang="fr-FR" sz="1400" dirty="0"/>
              <a:t> </a:t>
            </a:r>
            <a:r>
              <a:rPr lang="fr-FR" sz="1400" dirty="0" smtClean="0"/>
              <a:t>(qui est dissymétrique au passage)</a:t>
            </a:r>
          </a:p>
          <a:p>
            <a:pPr marL="285750" indent="-285750">
              <a:buFont typeface="Wingdings" panose="05000000000000000000" pitchFamily="2" charset="2"/>
              <a:buChar char="Ø"/>
            </a:pPr>
            <a:r>
              <a:rPr lang="fr-FR" sz="1400" b="1" dirty="0" smtClean="0">
                <a:solidFill>
                  <a:srgbClr val="FF0000"/>
                </a:solidFill>
              </a:rPr>
              <a:t>On considère que la ferme est une seule pièce : 1 barre 		&gt; 3 équations</a:t>
            </a:r>
          </a:p>
          <a:p>
            <a:pPr marL="285750" indent="-285750">
              <a:buFont typeface="Wingdings" panose="05000000000000000000" pitchFamily="2" charset="2"/>
              <a:buChar char="Ø"/>
            </a:pPr>
            <a:r>
              <a:rPr lang="fr-FR" sz="1400" b="1" dirty="0" smtClean="0">
                <a:solidFill>
                  <a:srgbClr val="FF0000"/>
                </a:solidFill>
              </a:rPr>
              <a:t>Une liaison pivot et un appui simple 			&gt; 3 inconnues (deux en fait, car pas de force horizontale connue)</a:t>
            </a:r>
          </a:p>
          <a:p>
            <a:pPr marL="285750" indent="-285750">
              <a:buFont typeface="Wingdings" panose="05000000000000000000" pitchFamily="2" charset="2"/>
              <a:buChar char="Ø"/>
            </a:pPr>
            <a:r>
              <a:rPr lang="fr-FR" sz="1400" b="1" dirty="0" smtClean="0">
                <a:solidFill>
                  <a:srgbClr val="FF0000"/>
                </a:solidFill>
              </a:rPr>
              <a:t>Le système est isostatique				= 0 mobilité</a:t>
            </a:r>
          </a:p>
          <a:p>
            <a:pPr marL="285750" indent="-285750">
              <a:buFont typeface="Wingdings" panose="05000000000000000000" pitchFamily="2" charset="2"/>
              <a:buChar char="Ø"/>
            </a:pPr>
            <a:r>
              <a:rPr lang="fr-FR" sz="1400" b="1" dirty="0" smtClean="0">
                <a:solidFill>
                  <a:srgbClr val="FF0000"/>
                </a:solidFill>
              </a:rPr>
              <a:t>Répondre au questionnaire suivant : </a:t>
            </a:r>
            <a:endParaRPr lang="fr-FR" sz="1600" b="1" dirty="0" smtClean="0"/>
          </a:p>
        </p:txBody>
      </p:sp>
      <p:pic>
        <p:nvPicPr>
          <p:cNvPr id="4" name="Image 3"/>
          <p:cNvPicPr>
            <a:picLocks noChangeAspect="1"/>
          </p:cNvPicPr>
          <p:nvPr/>
        </p:nvPicPr>
        <p:blipFill>
          <a:blip r:embed="rId3"/>
          <a:stretch>
            <a:fillRect/>
          </a:stretch>
        </p:blipFill>
        <p:spPr>
          <a:xfrm>
            <a:off x="983432" y="2345978"/>
            <a:ext cx="10441160" cy="4443621"/>
          </a:xfrm>
          <a:prstGeom prst="rect">
            <a:avLst/>
          </a:prstGeom>
        </p:spPr>
      </p:pic>
    </p:spTree>
    <p:extLst>
      <p:ext uri="{BB962C8B-B14F-4D97-AF65-F5344CB8AC3E}">
        <p14:creationId xmlns:p14="http://schemas.microsoft.com/office/powerpoint/2010/main" val="41047101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700</Words>
  <Application>Microsoft Office PowerPoint</Application>
  <PresentationFormat>Grand écran</PresentationFormat>
  <Paragraphs>66</Paragraphs>
  <Slides>5</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Wingdings</vt:lpstr>
      <vt:lpstr>Thème Office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dj_sp4m</dc:creator>
  <cp:lastModifiedBy>dj_sp4m</cp:lastModifiedBy>
  <cp:revision>35</cp:revision>
  <dcterms:created xsi:type="dcterms:W3CDTF">2020-04-01T15:13:40Z</dcterms:created>
  <dcterms:modified xsi:type="dcterms:W3CDTF">2020-04-01T21:23:47Z</dcterms:modified>
</cp:coreProperties>
</file>