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handoutMasterIdLst>
    <p:handoutMasterId r:id="rId8"/>
  </p:handoutMasterIdLst>
  <p:sldIdLst>
    <p:sldId id="256" r:id="rId2"/>
    <p:sldId id="260" r:id="rId3"/>
    <p:sldId id="257" r:id="rId4"/>
    <p:sldId id="258" r:id="rId5"/>
    <p:sldId id="259" r:id="rId6"/>
    <p:sldId id="261" r:id="rId7"/>
  </p:sldIdLst>
  <p:sldSz cx="6858000" cy="9906000" type="A4"/>
  <p:notesSz cx="7102475" cy="10234613"/>
  <p:defaultTextStyle>
    <a:defPPr>
      <a:defRPr lang="fr-FR"/>
    </a:defPPr>
    <a:lvl1pPr marL="0" algn="l" defTabSz="721370" rtl="0" eaLnBrk="1" latinLnBrk="0" hangingPunct="1">
      <a:defRPr sz="1420" kern="1200">
        <a:solidFill>
          <a:schemeClr val="tx1"/>
        </a:solidFill>
        <a:latin typeface="+mn-lt"/>
        <a:ea typeface="+mn-ea"/>
        <a:cs typeface="+mn-cs"/>
      </a:defRPr>
    </a:lvl1pPr>
    <a:lvl2pPr marL="360685" algn="l" defTabSz="721370" rtl="0" eaLnBrk="1" latinLnBrk="0" hangingPunct="1">
      <a:defRPr sz="1420" kern="1200">
        <a:solidFill>
          <a:schemeClr val="tx1"/>
        </a:solidFill>
        <a:latin typeface="+mn-lt"/>
        <a:ea typeface="+mn-ea"/>
        <a:cs typeface="+mn-cs"/>
      </a:defRPr>
    </a:lvl2pPr>
    <a:lvl3pPr marL="721370" algn="l" defTabSz="721370" rtl="0" eaLnBrk="1" latinLnBrk="0" hangingPunct="1">
      <a:defRPr sz="1420" kern="1200">
        <a:solidFill>
          <a:schemeClr val="tx1"/>
        </a:solidFill>
        <a:latin typeface="+mn-lt"/>
        <a:ea typeface="+mn-ea"/>
        <a:cs typeface="+mn-cs"/>
      </a:defRPr>
    </a:lvl3pPr>
    <a:lvl4pPr marL="1082055" algn="l" defTabSz="721370" rtl="0" eaLnBrk="1" latinLnBrk="0" hangingPunct="1">
      <a:defRPr sz="1420" kern="1200">
        <a:solidFill>
          <a:schemeClr val="tx1"/>
        </a:solidFill>
        <a:latin typeface="+mn-lt"/>
        <a:ea typeface="+mn-ea"/>
        <a:cs typeface="+mn-cs"/>
      </a:defRPr>
    </a:lvl4pPr>
    <a:lvl5pPr marL="1442740" algn="l" defTabSz="721370" rtl="0" eaLnBrk="1" latinLnBrk="0" hangingPunct="1">
      <a:defRPr sz="1420" kern="1200">
        <a:solidFill>
          <a:schemeClr val="tx1"/>
        </a:solidFill>
        <a:latin typeface="+mn-lt"/>
        <a:ea typeface="+mn-ea"/>
        <a:cs typeface="+mn-cs"/>
      </a:defRPr>
    </a:lvl5pPr>
    <a:lvl6pPr marL="1803425" algn="l" defTabSz="721370" rtl="0" eaLnBrk="1" latinLnBrk="0" hangingPunct="1">
      <a:defRPr sz="1420" kern="1200">
        <a:solidFill>
          <a:schemeClr val="tx1"/>
        </a:solidFill>
        <a:latin typeface="+mn-lt"/>
        <a:ea typeface="+mn-ea"/>
        <a:cs typeface="+mn-cs"/>
      </a:defRPr>
    </a:lvl6pPr>
    <a:lvl7pPr marL="2164110" algn="l" defTabSz="721370" rtl="0" eaLnBrk="1" latinLnBrk="0" hangingPunct="1">
      <a:defRPr sz="1420" kern="1200">
        <a:solidFill>
          <a:schemeClr val="tx1"/>
        </a:solidFill>
        <a:latin typeface="+mn-lt"/>
        <a:ea typeface="+mn-ea"/>
        <a:cs typeface="+mn-cs"/>
      </a:defRPr>
    </a:lvl7pPr>
    <a:lvl8pPr marL="2524796" algn="l" defTabSz="721370" rtl="0" eaLnBrk="1" latinLnBrk="0" hangingPunct="1">
      <a:defRPr sz="1420" kern="1200">
        <a:solidFill>
          <a:schemeClr val="tx1"/>
        </a:solidFill>
        <a:latin typeface="+mn-lt"/>
        <a:ea typeface="+mn-ea"/>
        <a:cs typeface="+mn-cs"/>
      </a:defRPr>
    </a:lvl8pPr>
    <a:lvl9pPr marL="2885481" algn="l" defTabSz="721370" rtl="0" eaLnBrk="1" latinLnBrk="0" hangingPunct="1">
      <a:defRPr sz="14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74" d="100"/>
          <a:sy n="74" d="100"/>
        </p:scale>
        <p:origin x="2652" y="65"/>
      </p:cViewPr>
      <p:guideLst>
        <p:guide orient="horz" pos="3121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0" d="100"/>
          <a:sy n="80" d="100"/>
        </p:scale>
        <p:origin x="3380" y="9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5D6B3450-6D29-442C-91F6-1743EA74CEE5}" type="datetimeFigureOut">
              <a:rPr lang="fr-FR" smtClean="0"/>
              <a:t>04/10/2016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451313F9-E196-41EE-AE77-C795DC75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16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8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7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42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582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683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2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2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9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53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2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9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3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9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5000" y="988188"/>
            <a:ext cx="6048000" cy="8284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54109516"/>
              </p:ext>
            </p:extLst>
          </p:nvPr>
        </p:nvGraphicFramePr>
        <p:xfrm>
          <a:off x="404999" y="268288"/>
          <a:ext cx="6048001" cy="487680"/>
        </p:xfrm>
        <a:graphic>
          <a:graphicData uri="http://schemas.openxmlformats.org/drawingml/2006/table">
            <a:tbl>
              <a:tblPr firstRow="1" firstCol="1" bandRow="1"/>
              <a:tblGrid>
                <a:gridCol w="1760017"/>
                <a:gridCol w="3545286"/>
                <a:gridCol w="742698"/>
              </a:tblGrid>
              <a:tr h="156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SAVOIRS TECHNOLOGIQUES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125" marR="60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</a:rPr>
                        <a:t>Principe Fondamental Statique</a:t>
                      </a:r>
                      <a:r>
                        <a:rPr lang="fr-FR" sz="1600" b="1" baseline="0" dirty="0" smtClean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</a:rPr>
                        <a:t> 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baseline="0" dirty="0" smtClean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</a:rPr>
                        <a:t>MODELISATION ET CALCUL</a:t>
                      </a:r>
                      <a:r>
                        <a:rPr lang="fr-FR" sz="1600" b="1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fr-FR" sz="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125" marR="60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 Rounded MT Bold" panose="020F07040305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i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S4</a:t>
                      </a:r>
                      <a:r>
                        <a:rPr lang="fr-FR" sz="1000" b="1" i="1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 LA STATIQUE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125" marR="60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6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19405" algn="l"/>
                        </a:tabLst>
                      </a:pPr>
                      <a:r>
                        <a:rPr lang="fr-FR" sz="7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MOREL</a:t>
                      </a:r>
                      <a:r>
                        <a:rPr lang="fr-FR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 – 14/09/16 – Page 1 sur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125" marR="60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Image 5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00" y="273000"/>
            <a:ext cx="668230" cy="42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90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oneTexte 51"/>
          <p:cNvSpPr txBox="1"/>
          <p:nvPr/>
        </p:nvSpPr>
        <p:spPr>
          <a:xfrm>
            <a:off x="376236" y="1024651"/>
            <a:ext cx="6025312" cy="6032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>
                <a:latin typeface="Arial Narrow" panose="020B0606020202030204" pitchFamily="34" charset="0"/>
              </a:rPr>
              <a:t>ETUDE D’UNE CONSOLE SUR </a:t>
            </a:r>
            <a:r>
              <a:rPr lang="fr-FR" sz="1800" b="1" dirty="0" smtClean="0">
                <a:latin typeface="Arial Narrow" panose="020B0606020202030204" pitchFamily="34" charset="0"/>
              </a:rPr>
              <a:t>POTEAU</a:t>
            </a:r>
          </a:p>
          <a:p>
            <a:endParaRPr lang="fr-FR" sz="1800" b="1" dirty="0">
              <a:latin typeface="Arial Narrow" panose="020B0606020202030204" pitchFamily="34" charset="0"/>
            </a:endParaRPr>
          </a:p>
          <a:p>
            <a:endParaRPr lang="fr-FR" sz="1353" dirty="0">
              <a:latin typeface="Arial Narrow" panose="020B0606020202030204" pitchFamily="34" charset="0"/>
            </a:endParaRPr>
          </a:p>
          <a:p>
            <a:r>
              <a:rPr lang="fr-FR" sz="1353" b="1" dirty="0">
                <a:latin typeface="Arial Narrow" panose="020B0606020202030204" pitchFamily="34" charset="0"/>
              </a:rPr>
              <a:t>4 barres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1 : potence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2 : jambe de force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3 : poteau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4 : tirant</a:t>
            </a:r>
          </a:p>
          <a:p>
            <a:endParaRPr lang="fr-FR" sz="1048" dirty="0">
              <a:latin typeface="Arial Narrow" panose="020B0606020202030204" pitchFamily="34" charset="0"/>
            </a:endParaRPr>
          </a:p>
          <a:p>
            <a:endParaRPr lang="fr-FR" sz="1048" dirty="0">
              <a:latin typeface="Arial Narrow" panose="020B0606020202030204" pitchFamily="34" charset="0"/>
            </a:endParaRPr>
          </a:p>
          <a:p>
            <a:r>
              <a:rPr lang="fr-FR" sz="1353" b="1" dirty="0">
                <a:latin typeface="Arial Narrow" panose="020B0606020202030204" pitchFamily="34" charset="0"/>
              </a:rPr>
              <a:t>7 nœuds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notés A, B, C, D, E, F et G</a:t>
            </a:r>
          </a:p>
          <a:p>
            <a:endParaRPr lang="fr-FR" sz="1353" dirty="0">
              <a:latin typeface="Arial Narrow" panose="020B0606020202030204" pitchFamily="34" charset="0"/>
            </a:endParaRPr>
          </a:p>
          <a:p>
            <a:r>
              <a:rPr lang="fr-FR" sz="1353" b="1" dirty="0">
                <a:latin typeface="Arial Narrow" panose="020B0606020202030204" pitchFamily="34" charset="0"/>
              </a:rPr>
              <a:t>6 liaisons pivot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En B, C, D, E, F et G</a:t>
            </a:r>
          </a:p>
          <a:p>
            <a:endParaRPr lang="fr-FR" sz="1048" dirty="0">
              <a:latin typeface="Arial Narrow" panose="020B0606020202030204" pitchFamily="34" charset="0"/>
            </a:endParaRPr>
          </a:p>
          <a:p>
            <a:r>
              <a:rPr lang="fr-FR" sz="1353" b="1" dirty="0">
                <a:latin typeface="Arial Narrow" panose="020B0606020202030204" pitchFamily="34" charset="0"/>
              </a:rPr>
              <a:t>Une force F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Point d’application : A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Direction : verticale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Sens : vers le bas = –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Intensité : 500 daN</a:t>
            </a:r>
          </a:p>
          <a:p>
            <a:endParaRPr lang="fr-FR" sz="1048" dirty="0">
              <a:latin typeface="Arial Narrow" panose="020B0606020202030204" pitchFamily="34" charset="0"/>
            </a:endParaRPr>
          </a:p>
          <a:p>
            <a:endParaRPr lang="fr-FR" sz="1048" dirty="0">
              <a:latin typeface="Arial Narrow" panose="020B0606020202030204" pitchFamily="34" charset="0"/>
            </a:endParaRPr>
          </a:p>
          <a:p>
            <a:r>
              <a:rPr lang="fr-FR" sz="1353" b="1" dirty="0">
                <a:latin typeface="Arial Narrow" panose="020B0606020202030204" pitchFamily="34" charset="0"/>
              </a:rPr>
              <a:t>Un repère local</a:t>
            </a:r>
          </a:p>
          <a:p>
            <a:pPr marL="326647" indent="-326647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X,Y, Moment positif sens TRIGO</a:t>
            </a:r>
          </a:p>
          <a:p>
            <a:pPr marL="326647" indent="-326647">
              <a:buFont typeface="Wingdings" panose="05000000000000000000" pitchFamily="2" charset="2"/>
              <a:buChar char="q"/>
            </a:pPr>
            <a:endParaRPr lang="fr-FR" sz="1353" dirty="0">
              <a:latin typeface="Arial Narrow" panose="020B0606020202030204" pitchFamily="34" charset="0"/>
            </a:endParaRPr>
          </a:p>
          <a:p>
            <a:pPr marL="326647" indent="-326647">
              <a:buFont typeface="Wingdings" panose="05000000000000000000" pitchFamily="2" charset="2"/>
              <a:buChar char="q"/>
            </a:pPr>
            <a:endParaRPr lang="fr-FR" sz="1353" dirty="0">
              <a:latin typeface="Arial Narrow" panose="020B0606020202030204" pitchFamily="34" charset="0"/>
            </a:endParaRPr>
          </a:p>
          <a:p>
            <a:r>
              <a:rPr lang="fr-FR" sz="1353" b="1" dirty="0">
                <a:latin typeface="Arial Narrow" panose="020B0606020202030204" pitchFamily="34" charset="0"/>
              </a:rPr>
              <a:t>Des coordonnées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53" dirty="0">
                <a:latin typeface="Arial Narrow" panose="020B0606020202030204" pitchFamily="34" charset="0"/>
              </a:rPr>
              <a:t>Les longueurs et les angles sont connus</a:t>
            </a:r>
          </a:p>
        </p:txBody>
      </p:sp>
      <p:grpSp>
        <p:nvGrpSpPr>
          <p:cNvPr id="84" name="Groupe 83"/>
          <p:cNvGrpSpPr/>
          <p:nvPr/>
        </p:nvGrpSpPr>
        <p:grpSpPr>
          <a:xfrm>
            <a:off x="3000246" y="2042691"/>
            <a:ext cx="2733910" cy="3429328"/>
            <a:chOff x="3629095" y="1635809"/>
            <a:chExt cx="2869973" cy="3600001"/>
          </a:xfrm>
        </p:grpSpPr>
        <p:cxnSp>
          <p:nvCxnSpPr>
            <p:cNvPr id="5" name="Connecteur droit 4"/>
            <p:cNvCxnSpPr/>
            <p:nvPr/>
          </p:nvCxnSpPr>
          <p:spPr>
            <a:xfrm flipV="1">
              <a:off x="5059068" y="1635809"/>
              <a:ext cx="0" cy="360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5059068" y="1637370"/>
              <a:ext cx="14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 flipH="1">
              <a:off x="5059067" y="1635809"/>
              <a:ext cx="1008001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flipH="1">
              <a:off x="3629095" y="3795810"/>
              <a:ext cx="1439998" cy="144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e 86"/>
          <p:cNvGrpSpPr/>
          <p:nvPr/>
        </p:nvGrpSpPr>
        <p:grpSpPr>
          <a:xfrm>
            <a:off x="2956550" y="2003592"/>
            <a:ext cx="2355923" cy="3501841"/>
            <a:chOff x="3593095" y="1595687"/>
            <a:chExt cx="2473174" cy="3676122"/>
          </a:xfrm>
        </p:grpSpPr>
        <p:sp>
          <p:nvSpPr>
            <p:cNvPr id="24" name="Ellipse 23"/>
            <p:cNvSpPr/>
            <p:nvPr/>
          </p:nvSpPr>
          <p:spPr>
            <a:xfrm>
              <a:off x="3593095" y="5199809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3"/>
            </a:p>
          </p:txBody>
        </p:sp>
        <p:sp>
          <p:nvSpPr>
            <p:cNvPr id="25" name="Ellipse 24"/>
            <p:cNvSpPr/>
            <p:nvPr/>
          </p:nvSpPr>
          <p:spPr>
            <a:xfrm>
              <a:off x="5023067" y="5199809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3"/>
            </a:p>
          </p:txBody>
        </p:sp>
        <p:sp>
          <p:nvSpPr>
            <p:cNvPr id="26" name="Ellipse 25"/>
            <p:cNvSpPr/>
            <p:nvPr/>
          </p:nvSpPr>
          <p:spPr>
            <a:xfrm>
              <a:off x="4989145" y="3795810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3"/>
            </a:p>
          </p:txBody>
        </p:sp>
        <p:sp>
          <p:nvSpPr>
            <p:cNvPr id="27" name="Ellipse 26"/>
            <p:cNvSpPr/>
            <p:nvPr/>
          </p:nvSpPr>
          <p:spPr>
            <a:xfrm>
              <a:off x="5063326" y="2301809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3"/>
            </a:p>
          </p:txBody>
        </p:sp>
        <p:sp>
          <p:nvSpPr>
            <p:cNvPr id="28" name="Ellipse 27"/>
            <p:cNvSpPr/>
            <p:nvPr/>
          </p:nvSpPr>
          <p:spPr>
            <a:xfrm>
              <a:off x="5023067" y="1595687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3"/>
            </a:p>
          </p:txBody>
        </p:sp>
        <p:sp>
          <p:nvSpPr>
            <p:cNvPr id="29" name="Ellipse 28"/>
            <p:cNvSpPr/>
            <p:nvPr/>
          </p:nvSpPr>
          <p:spPr>
            <a:xfrm>
              <a:off x="5994269" y="1631687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3"/>
            </a:p>
          </p:txBody>
        </p:sp>
      </p:grpSp>
      <p:cxnSp>
        <p:nvCxnSpPr>
          <p:cNvPr id="32" name="Connecteur droit avec flèche 31"/>
          <p:cNvCxnSpPr/>
          <p:nvPr/>
        </p:nvCxnSpPr>
        <p:spPr>
          <a:xfrm>
            <a:off x="5734156" y="2038763"/>
            <a:ext cx="0" cy="75838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5239287" y="2771689"/>
            <a:ext cx="116191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F=500 daN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4731658" y="1778519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4771966" y="2276696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4156664" y="3449827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509597" y="4514368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143788" y="1711105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5601817" y="1712396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4093542" y="1721964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4092134" y="2563937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F0"/>
                </a:solidFill>
              </a:rPr>
              <a:t>D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4348943" y="3926802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F0"/>
                </a:solidFill>
              </a:rPr>
              <a:t>E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4408582" y="5261813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F0"/>
                </a:solidFill>
              </a:rPr>
              <a:t>F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2696380" y="5267441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F0"/>
                </a:solidFill>
              </a:rPr>
              <a:t>G</a:t>
            </a:r>
          </a:p>
        </p:txBody>
      </p:sp>
      <p:grpSp>
        <p:nvGrpSpPr>
          <p:cNvPr id="64" name="Groupe 63"/>
          <p:cNvGrpSpPr/>
          <p:nvPr/>
        </p:nvGrpSpPr>
        <p:grpSpPr>
          <a:xfrm>
            <a:off x="4812641" y="4375479"/>
            <a:ext cx="1466462" cy="1206811"/>
            <a:chOff x="351278" y="5561791"/>
            <a:chExt cx="1539446" cy="1266872"/>
          </a:xfrm>
        </p:grpSpPr>
        <p:cxnSp>
          <p:nvCxnSpPr>
            <p:cNvPr id="55" name="Connecteur droit 54"/>
            <p:cNvCxnSpPr/>
            <p:nvPr/>
          </p:nvCxnSpPr>
          <p:spPr>
            <a:xfrm>
              <a:off x="683837" y="5859238"/>
              <a:ext cx="0" cy="671978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e 62"/>
            <p:cNvGrpSpPr/>
            <p:nvPr/>
          </p:nvGrpSpPr>
          <p:grpSpPr>
            <a:xfrm>
              <a:off x="351278" y="5561791"/>
              <a:ext cx="1539446" cy="1266872"/>
              <a:chOff x="351278" y="5561791"/>
              <a:chExt cx="1539446" cy="1266872"/>
            </a:xfrm>
          </p:grpSpPr>
          <p:cxnSp>
            <p:nvCxnSpPr>
              <p:cNvPr id="57" name="Connecteur droit 56"/>
              <p:cNvCxnSpPr/>
              <p:nvPr/>
            </p:nvCxnSpPr>
            <p:spPr>
              <a:xfrm>
                <a:off x="683837" y="6531216"/>
                <a:ext cx="64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2" name="Groupe 61"/>
              <p:cNvGrpSpPr/>
              <p:nvPr/>
            </p:nvGrpSpPr>
            <p:grpSpPr>
              <a:xfrm>
                <a:off x="351278" y="5561791"/>
                <a:ext cx="1539446" cy="1266872"/>
                <a:chOff x="358168" y="5558915"/>
                <a:chExt cx="1539446" cy="1266872"/>
              </a:xfrm>
            </p:grpSpPr>
            <p:sp>
              <p:nvSpPr>
                <p:cNvPr id="58" name="Arc 57"/>
                <p:cNvSpPr/>
                <p:nvPr/>
              </p:nvSpPr>
              <p:spPr>
                <a:xfrm>
                  <a:off x="358168" y="6164644"/>
                  <a:ext cx="695166" cy="661143"/>
                </a:xfrm>
                <a:prstGeom prst="arc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353"/>
                </a:p>
              </p:txBody>
            </p:sp>
            <p:sp>
              <p:nvSpPr>
                <p:cNvPr id="59" name="ZoneTexte 58"/>
                <p:cNvSpPr txBox="1"/>
                <p:nvPr/>
              </p:nvSpPr>
              <p:spPr>
                <a:xfrm>
                  <a:off x="1271019" y="6346550"/>
                  <a:ext cx="626595" cy="3154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353" dirty="0"/>
                    <a:t>X+</a:t>
                  </a:r>
                </a:p>
              </p:txBody>
            </p:sp>
            <p:sp>
              <p:nvSpPr>
                <p:cNvPr id="60" name="ZoneTexte 59"/>
                <p:cNvSpPr txBox="1"/>
                <p:nvPr/>
              </p:nvSpPr>
              <p:spPr>
                <a:xfrm>
                  <a:off x="542112" y="5558915"/>
                  <a:ext cx="626595" cy="3154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353" dirty="0"/>
                    <a:t>Y+</a:t>
                  </a:r>
                </a:p>
              </p:txBody>
            </p:sp>
            <p:sp>
              <p:nvSpPr>
                <p:cNvPr id="61" name="ZoneTexte 60"/>
                <p:cNvSpPr txBox="1"/>
                <p:nvPr/>
              </p:nvSpPr>
              <p:spPr>
                <a:xfrm>
                  <a:off x="930738" y="5975792"/>
                  <a:ext cx="866825" cy="3154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353" dirty="0"/>
                    <a:t>Mfz+</a:t>
                  </a:r>
                </a:p>
              </p:txBody>
            </p:sp>
          </p:grpSp>
        </p:grpSp>
      </p:grpSp>
      <p:sp>
        <p:nvSpPr>
          <p:cNvPr id="76" name="ZoneTexte 75"/>
          <p:cNvSpPr txBox="1"/>
          <p:nvPr/>
        </p:nvSpPr>
        <p:spPr>
          <a:xfrm>
            <a:off x="4191061" y="5495300"/>
            <a:ext cx="398435" cy="29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4" dirty="0">
                <a:latin typeface="Arial Narrow" panose="020B0606020202030204" pitchFamily="34" charset="0"/>
              </a:rPr>
              <a:t>0,0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2771745" y="5495299"/>
            <a:ext cx="662734" cy="29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4" dirty="0">
                <a:latin typeface="Arial Narrow" panose="020B0606020202030204" pitchFamily="34" charset="0"/>
              </a:rPr>
              <a:t>-100,0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3817230" y="3935454"/>
            <a:ext cx="538455" cy="29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4" dirty="0">
                <a:latin typeface="Arial Narrow" panose="020B0606020202030204" pitchFamily="34" charset="0"/>
              </a:rPr>
              <a:t>0,100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4330447" y="2701907"/>
            <a:ext cx="556785" cy="29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4" dirty="0">
                <a:latin typeface="Arial Narrow" panose="020B0606020202030204" pitchFamily="34" charset="0"/>
              </a:rPr>
              <a:t>0,200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3846699" y="1971373"/>
            <a:ext cx="619932" cy="29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4" dirty="0">
                <a:latin typeface="Arial Narrow" panose="020B0606020202030204" pitchFamily="34" charset="0"/>
              </a:rPr>
              <a:t>0,250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5108609" y="2107350"/>
            <a:ext cx="621810" cy="29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4" dirty="0">
                <a:latin typeface="Arial Narrow" panose="020B0606020202030204" pitchFamily="34" charset="0"/>
              </a:rPr>
              <a:t>70,250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5724603" y="1857000"/>
            <a:ext cx="694300" cy="29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4" dirty="0">
                <a:latin typeface="Arial Narrow" panose="020B0606020202030204" pitchFamily="34" charset="0"/>
              </a:rPr>
              <a:t>100,250</a:t>
            </a:r>
          </a:p>
        </p:txBody>
      </p:sp>
    </p:spTree>
    <p:extLst>
      <p:ext uri="{BB962C8B-B14F-4D97-AF65-F5344CB8AC3E}">
        <p14:creationId xmlns:p14="http://schemas.microsoft.com/office/powerpoint/2010/main" val="269620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00"/>
                            </p:stCondLst>
                            <p:childTnLst>
                              <p:par>
                                <p:cTn id="1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500"/>
                            </p:stCondLst>
                            <p:childTnLst>
                              <p:par>
                                <p:cTn id="1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00"/>
                            </p:stCondLst>
                            <p:childTnLst>
                              <p:par>
                                <p:cTn id="1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5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5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5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000"/>
                            </p:stCondLst>
                            <p:childTnLst>
                              <p:par>
                                <p:cTn id="2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500"/>
                            </p:stCondLst>
                            <p:childTnLst>
                              <p:par>
                                <p:cTn id="2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6" grpId="0"/>
      <p:bldP spid="37" grpId="0"/>
      <p:bldP spid="38" grpId="0"/>
      <p:bldP spid="41" grpId="0"/>
      <p:bldP spid="42" grpId="0"/>
      <p:bldP spid="43" grpId="0"/>
      <p:bldP spid="48" grpId="0"/>
      <p:bldP spid="49" grpId="0"/>
      <p:bldP spid="50" grpId="0"/>
      <p:bldP spid="53" grpId="0"/>
      <p:bldP spid="76" grpId="0"/>
      <p:bldP spid="77" grpId="0"/>
      <p:bldP spid="78" grpId="0"/>
      <p:bldP spid="79" grpId="0"/>
      <p:bldP spid="80" grpId="0"/>
      <p:bldP spid="81" grpId="0"/>
      <p:bldP spid="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961" y="2963990"/>
            <a:ext cx="3803267" cy="517941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64065" y="1019942"/>
            <a:ext cx="6045163" cy="1744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2205" indent="-272205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 Narrow" panose="020B0606020202030204" pitchFamily="34" charset="0"/>
              </a:rPr>
              <a:t>RECHERCHER </a:t>
            </a:r>
            <a:r>
              <a:rPr lang="fr-FR" sz="1800" b="1" dirty="0">
                <a:latin typeface="Arial Narrow" panose="020B0606020202030204" pitchFamily="34" charset="0"/>
              </a:rPr>
              <a:t>LES LONGUEURS ET LES </a:t>
            </a:r>
            <a:r>
              <a:rPr lang="fr-FR" sz="1800" b="1" dirty="0" smtClean="0">
                <a:latin typeface="Arial Narrow" panose="020B0606020202030204" pitchFamily="34" charset="0"/>
              </a:rPr>
              <a:t>ANGLES</a:t>
            </a:r>
          </a:p>
          <a:p>
            <a:pPr marL="272205" indent="-272205">
              <a:buFont typeface="Wingdings" panose="05000000000000000000" pitchFamily="2" charset="2"/>
              <a:buChar char="v"/>
            </a:pPr>
            <a:endParaRPr lang="fr-FR" sz="1800" b="1" dirty="0">
              <a:latin typeface="Arial Narrow" panose="020B0606020202030204" pitchFamily="34" charset="0"/>
            </a:endParaRPr>
          </a:p>
          <a:p>
            <a:endParaRPr lang="fr-FR" sz="1800" dirty="0">
              <a:latin typeface="Arial Narrow" panose="020B0606020202030204" pitchFamily="34" charset="0"/>
            </a:endParaRP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34" dirty="0">
                <a:latin typeface="Arial Narrow" panose="020B0606020202030204" pitchFamily="34" charset="0"/>
              </a:rPr>
              <a:t>Faire un schéma au 1/20° à la règle de la structure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34" dirty="0">
                <a:latin typeface="Arial Narrow" panose="020B0606020202030204" pitchFamily="34" charset="0"/>
              </a:rPr>
              <a:t>Calculer les longueurs et les angles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34" dirty="0">
                <a:latin typeface="Arial Narrow" panose="020B0606020202030204" pitchFamily="34" charset="0"/>
              </a:rPr>
              <a:t>Reporter la cotation sur le schéma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endParaRPr lang="fr-FR" sz="1334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61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9858" y="1028569"/>
            <a:ext cx="5349751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2205" indent="-272205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 Narrow" panose="020B0606020202030204" pitchFamily="34" charset="0"/>
              </a:rPr>
              <a:t>DEGRE </a:t>
            </a:r>
            <a:r>
              <a:rPr lang="fr-FR" sz="1800" b="1" dirty="0">
                <a:latin typeface="Arial Narrow" panose="020B0606020202030204" pitchFamily="34" charset="0"/>
              </a:rPr>
              <a:t>DE MOBILITE, ISOSTATISME </a:t>
            </a:r>
            <a:r>
              <a:rPr lang="fr-FR" sz="1800" b="1" dirty="0" smtClean="0">
                <a:latin typeface="Arial Narrow" panose="020B0606020202030204" pitchFamily="34" charset="0"/>
              </a:rPr>
              <a:t>?</a:t>
            </a:r>
          </a:p>
          <a:p>
            <a:endParaRPr lang="fr-FR" sz="1800" b="1" dirty="0" smtClean="0">
              <a:latin typeface="Arial Narrow" panose="020B0606020202030204" pitchFamily="34" charset="0"/>
            </a:endParaRPr>
          </a:p>
          <a:p>
            <a:endParaRPr lang="fr-FR" sz="1800" b="1" dirty="0">
              <a:latin typeface="Arial Narrow" panose="020B0606020202030204" pitchFamily="34" charset="0"/>
            </a:endParaRP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400" dirty="0" smtClean="0">
                <a:latin typeface="Arial Narrow" panose="020B0606020202030204" pitchFamily="34" charset="0"/>
              </a:rPr>
              <a:t>Rechercher </a:t>
            </a:r>
            <a:r>
              <a:rPr lang="fr-FR" sz="1400" dirty="0">
                <a:latin typeface="Arial Narrow" panose="020B0606020202030204" pitchFamily="34" charset="0"/>
              </a:rPr>
              <a:t>le nombre </a:t>
            </a:r>
            <a:r>
              <a:rPr lang="fr-FR" sz="1400">
                <a:latin typeface="Arial Narrow" panose="020B0606020202030204" pitchFamily="34" charset="0"/>
              </a:rPr>
              <a:t>d’équations </a:t>
            </a:r>
            <a:r>
              <a:rPr lang="fr-FR" sz="1400" smtClean="0">
                <a:latin typeface="Arial Narrow" panose="020B0606020202030204" pitchFamily="34" charset="0"/>
              </a:rPr>
              <a:t>disponibles</a:t>
            </a:r>
            <a:endParaRPr lang="fr-FR" sz="1400" dirty="0">
              <a:latin typeface="Arial Narrow" panose="020B0606020202030204" pitchFamily="34" charset="0"/>
            </a:endParaRP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400" dirty="0">
                <a:latin typeface="Arial Narrow" panose="020B0606020202030204" pitchFamily="34" charset="0"/>
              </a:rPr>
              <a:t>Rechercher le nombre d’inconnues de liaison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400" dirty="0">
                <a:latin typeface="Arial Narrow" panose="020B0606020202030204" pitchFamily="34" charset="0"/>
              </a:rPr>
              <a:t>Rechercher m, le degré de mobilité de la structure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400" dirty="0">
                <a:latin typeface="Arial Narrow" panose="020B0606020202030204" pitchFamily="34" charset="0"/>
              </a:rPr>
              <a:t>La structure est elle isostatique ?</a:t>
            </a:r>
          </a:p>
          <a:p>
            <a:pPr marL="272205" indent="-272205">
              <a:buFont typeface="Wingdings" panose="05000000000000000000" pitchFamily="2" charset="2"/>
              <a:buChar char="q"/>
            </a:pPr>
            <a:endParaRPr lang="fr-FR" sz="1400" dirty="0">
              <a:latin typeface="Arial Narrow" panose="020B0606020202030204" pitchFamily="34" charset="0"/>
            </a:endParaRPr>
          </a:p>
          <a:p>
            <a:endParaRPr lang="fr-FR" sz="1400" dirty="0">
              <a:latin typeface="Arial Narrow" panose="020B0606020202030204" pitchFamily="34" charset="0"/>
            </a:endParaRPr>
          </a:p>
          <a:p>
            <a:r>
              <a:rPr lang="fr-FR" sz="1400" dirty="0">
                <a:latin typeface="Arial Narrow" panose="020B0606020202030204" pitchFamily="34" charset="0"/>
              </a:rPr>
              <a:t>Nb d’équations par barre (PFS)	=	3</a:t>
            </a:r>
          </a:p>
          <a:p>
            <a:r>
              <a:rPr lang="fr-FR" sz="1400" dirty="0">
                <a:latin typeface="Arial Narrow" panose="020B0606020202030204" pitchFamily="34" charset="0"/>
              </a:rPr>
              <a:t>Nb de barres		=	4</a:t>
            </a:r>
          </a:p>
          <a:p>
            <a:r>
              <a:rPr lang="fr-FR" sz="1400" dirty="0">
                <a:latin typeface="Arial Narrow" panose="020B0606020202030204" pitchFamily="34" charset="0"/>
              </a:rPr>
              <a:t>			______________</a:t>
            </a:r>
          </a:p>
          <a:p>
            <a:r>
              <a:rPr lang="fr-FR" sz="1400" dirty="0">
                <a:latin typeface="Arial Narrow" panose="020B0606020202030204" pitchFamily="34" charset="0"/>
              </a:rPr>
              <a:t>		TOTAL	=	12</a:t>
            </a:r>
          </a:p>
          <a:p>
            <a:endParaRPr lang="fr-FR" sz="1400" dirty="0">
              <a:latin typeface="Arial Narrow" panose="020B0606020202030204" pitchFamily="34" charset="0"/>
            </a:endParaRPr>
          </a:p>
          <a:p>
            <a:r>
              <a:rPr lang="fr-FR" sz="1400" dirty="0">
                <a:latin typeface="Arial Narrow" panose="020B0606020202030204" pitchFamily="34" charset="0"/>
              </a:rPr>
              <a:t>De l’autre côté,</a:t>
            </a:r>
          </a:p>
          <a:p>
            <a:endParaRPr lang="fr-FR" sz="1400" dirty="0">
              <a:latin typeface="Arial Narrow" panose="020B0606020202030204" pitchFamily="34" charset="0"/>
            </a:endParaRPr>
          </a:p>
          <a:p>
            <a:r>
              <a:rPr lang="fr-FR" sz="1400" dirty="0">
                <a:latin typeface="Arial Narrow" panose="020B0606020202030204" pitchFamily="34" charset="0"/>
              </a:rPr>
              <a:t>Type de liaison		=	pivot</a:t>
            </a:r>
          </a:p>
          <a:p>
            <a:r>
              <a:rPr lang="fr-FR" sz="1400" dirty="0">
                <a:latin typeface="Arial Narrow" panose="020B0606020202030204" pitchFamily="34" charset="0"/>
              </a:rPr>
              <a:t>Nb d’inconnues de liaison	=	2</a:t>
            </a:r>
          </a:p>
          <a:p>
            <a:r>
              <a:rPr lang="fr-FR" sz="1400" dirty="0">
                <a:latin typeface="Arial Narrow" panose="020B0606020202030204" pitchFamily="34" charset="0"/>
              </a:rPr>
              <a:t>Nb de liaison		=	6</a:t>
            </a:r>
          </a:p>
          <a:p>
            <a:r>
              <a:rPr lang="fr-FR" sz="1400" dirty="0">
                <a:latin typeface="Arial Narrow" panose="020B0606020202030204" pitchFamily="34" charset="0"/>
              </a:rPr>
              <a:t>			______________</a:t>
            </a:r>
          </a:p>
          <a:p>
            <a:r>
              <a:rPr lang="fr-FR" sz="1400" dirty="0">
                <a:latin typeface="Arial Narrow" panose="020B0606020202030204" pitchFamily="34" charset="0"/>
              </a:rPr>
              <a:t>		TOTAL	=	12	</a:t>
            </a:r>
          </a:p>
          <a:p>
            <a:endParaRPr lang="fr-FR" sz="1400" dirty="0">
              <a:latin typeface="Arial Narrow" panose="020B0606020202030204" pitchFamily="34" charset="0"/>
            </a:endParaRPr>
          </a:p>
          <a:p>
            <a:r>
              <a:rPr lang="fr-FR" sz="1400" dirty="0">
                <a:latin typeface="Arial Narrow" panose="020B0606020202030204" pitchFamily="34" charset="0"/>
              </a:rPr>
              <a:t>Donc m = 12 - 12 = 0</a:t>
            </a:r>
          </a:p>
          <a:p>
            <a:endParaRPr lang="fr-FR" sz="1400" dirty="0">
              <a:latin typeface="Arial Narrow" panose="020B0606020202030204" pitchFamily="34" charset="0"/>
            </a:endParaRPr>
          </a:p>
          <a:p>
            <a:r>
              <a:rPr lang="fr-FR" sz="1400" dirty="0">
                <a:latin typeface="Arial Narrow" panose="020B0606020202030204" pitchFamily="34" charset="0"/>
              </a:rPr>
              <a:t>m=0, le système est ISOSTATIQUE et on peut le résoudre simplement.</a:t>
            </a:r>
          </a:p>
        </p:txBody>
      </p:sp>
    </p:spTree>
    <p:extLst>
      <p:ext uri="{BB962C8B-B14F-4D97-AF65-F5344CB8AC3E}">
        <p14:creationId xmlns:p14="http://schemas.microsoft.com/office/powerpoint/2010/main" val="327711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3040" y="782002"/>
            <a:ext cx="6180083" cy="6770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905" b="1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800" b="1" dirty="0">
                <a:latin typeface="Arial Narrow" panose="020B0606020202030204" pitchFamily="34" charset="0"/>
              </a:rPr>
              <a:t>RECHERCHE DES ACTIONS EXTERIEURES A LA PIECE </a:t>
            </a:r>
            <a:r>
              <a:rPr lang="fr-FR" sz="1800" b="1" dirty="0" smtClean="0">
                <a:latin typeface="Arial Narrow" panose="020B0606020202030204" pitchFamily="34" charset="0"/>
              </a:rPr>
              <a:t>1</a:t>
            </a:r>
          </a:p>
          <a:p>
            <a:endParaRPr lang="fr-FR" sz="1800" b="1" dirty="0">
              <a:latin typeface="Arial Narrow" panose="020B0606020202030204" pitchFamily="34" charset="0"/>
            </a:endParaRPr>
          </a:p>
          <a:p>
            <a:endParaRPr lang="fr-FR" sz="1334" b="1" dirty="0">
              <a:latin typeface="Arial Narrow" panose="020B0606020202030204" pitchFamily="34" charset="0"/>
            </a:endParaRPr>
          </a:p>
          <a:p>
            <a:pPr marL="326647" indent="-326647">
              <a:buFont typeface="+mj-lt"/>
              <a:buAutoNum type="arabicPeriod"/>
            </a:pPr>
            <a:r>
              <a:rPr lang="fr-FR" sz="1600" b="1" dirty="0">
                <a:latin typeface="Arial Narrow" panose="020B0606020202030204" pitchFamily="34" charset="0"/>
              </a:rPr>
              <a:t>Isoler la pièce </a:t>
            </a:r>
            <a:r>
              <a:rPr lang="fr-FR" sz="1600" b="1" dirty="0" smtClean="0">
                <a:latin typeface="Arial Narrow" panose="020B0606020202030204" pitchFamily="34" charset="0"/>
              </a:rPr>
              <a:t>1 : </a:t>
            </a:r>
            <a:endParaRPr lang="fr-FR" sz="1600" b="1" dirty="0">
              <a:latin typeface="Arial Narrow" panose="020B0606020202030204" pitchFamily="34" charset="0"/>
            </a:endParaRPr>
          </a:p>
          <a:p>
            <a:endParaRPr lang="fr-FR" sz="1334" b="1" dirty="0">
              <a:latin typeface="Arial Narrow" panose="020B0606020202030204" pitchFamily="34" charset="0"/>
            </a:endParaRPr>
          </a:p>
          <a:p>
            <a:pPr marL="272205" indent="-272205" algn="just">
              <a:buFont typeface="Wingdings" panose="05000000000000000000" pitchFamily="2" charset="2"/>
              <a:buChar char="q"/>
            </a:pPr>
            <a:r>
              <a:rPr lang="fr-FR" sz="1334" dirty="0">
                <a:latin typeface="Arial Narrow" panose="020B0606020202030204" pitchFamily="34" charset="0"/>
              </a:rPr>
              <a:t>La </a:t>
            </a:r>
            <a:r>
              <a:rPr lang="fr-FR" sz="1334" b="1" dirty="0">
                <a:latin typeface="Arial Narrow" panose="020B0606020202030204" pitchFamily="34" charset="0"/>
              </a:rPr>
              <a:t>jambe de force 2 </a:t>
            </a:r>
            <a:r>
              <a:rPr lang="fr-FR" sz="1334" dirty="0">
                <a:latin typeface="Arial Narrow" panose="020B0606020202030204" pitchFamily="34" charset="0"/>
              </a:rPr>
              <a:t>est reliée à l’extérieur par deux 	liaisons pivot : </a:t>
            </a:r>
            <a:r>
              <a:rPr lang="fr-FR" sz="1334" b="1" dirty="0">
                <a:latin typeface="Arial Narrow" panose="020B0606020202030204" pitchFamily="34" charset="0"/>
              </a:rPr>
              <a:t>c’est une biellette</a:t>
            </a:r>
            <a:r>
              <a:rPr lang="fr-FR" sz="1334" dirty="0">
                <a:latin typeface="Arial Narrow" panose="020B0606020202030204" pitchFamily="34" charset="0"/>
              </a:rPr>
              <a:t>. </a:t>
            </a:r>
            <a:endParaRPr lang="fr-FR" sz="1334" dirty="0" smtClean="0">
              <a:latin typeface="Arial Narrow" panose="020B0606020202030204" pitchFamily="34" charset="0"/>
            </a:endParaRPr>
          </a:p>
          <a:p>
            <a:pPr algn="just">
              <a:tabLst>
                <a:tab pos="252547" algn="l"/>
              </a:tabLst>
            </a:pPr>
            <a:endParaRPr lang="fr-FR" sz="1334" dirty="0" smtClean="0">
              <a:latin typeface="Arial Narrow" panose="020B0606020202030204" pitchFamily="34" charset="0"/>
            </a:endParaRPr>
          </a:p>
          <a:p>
            <a:pPr algn="just">
              <a:tabLst>
                <a:tab pos="252547" algn="l"/>
              </a:tabLst>
            </a:pPr>
            <a:r>
              <a:rPr lang="fr-FR" sz="1334" dirty="0" smtClean="0">
                <a:latin typeface="Arial Narrow" panose="020B0606020202030204" pitchFamily="34" charset="0"/>
              </a:rPr>
              <a:t>	Elle </a:t>
            </a:r>
            <a:r>
              <a:rPr lang="fr-FR" sz="1334" dirty="0">
                <a:latin typeface="Arial Narrow" panose="020B0606020202030204" pitchFamily="34" charset="0"/>
              </a:rPr>
              <a:t>exerce une </a:t>
            </a:r>
            <a:r>
              <a:rPr lang="fr-FR" sz="1334" dirty="0" smtClean="0">
                <a:latin typeface="Arial Narrow" panose="020B0606020202030204" pitchFamily="34" charset="0"/>
              </a:rPr>
              <a:t>action sur </a:t>
            </a:r>
            <a:r>
              <a:rPr lang="fr-FR" sz="1334" dirty="0">
                <a:latin typeface="Arial Narrow" panose="020B0606020202030204" pitchFamily="34" charset="0"/>
              </a:rPr>
              <a:t>la potence 1 au point B : </a:t>
            </a:r>
            <a:r>
              <a:rPr lang="fr-FR" sz="1334" b="1" dirty="0">
                <a:solidFill>
                  <a:srgbClr val="00B0F0"/>
                </a:solidFill>
                <a:latin typeface="Arial Narrow" panose="020B0606020202030204" pitchFamily="34" charset="0"/>
              </a:rPr>
              <a:t>R</a:t>
            </a:r>
            <a:r>
              <a:rPr lang="fr-FR" sz="1334" b="1" baseline="-25000" dirty="0">
                <a:solidFill>
                  <a:srgbClr val="00B0F0"/>
                </a:solidFill>
                <a:latin typeface="Arial Narrow" panose="020B0606020202030204" pitchFamily="34" charset="0"/>
              </a:rPr>
              <a:t>B2/1</a:t>
            </a:r>
          </a:p>
          <a:p>
            <a:pPr marL="615794" lvl="1" indent="-272205" algn="just">
              <a:buFont typeface="Wingdings" panose="05000000000000000000" pitchFamily="2" charset="2"/>
              <a:buChar char="§"/>
            </a:pPr>
            <a:r>
              <a:rPr lang="fr-FR" sz="1334" dirty="0">
                <a:latin typeface="Arial Narrow" panose="020B0606020202030204" pitchFamily="34" charset="0"/>
              </a:rPr>
              <a:t>La droite d’action est (DB)</a:t>
            </a:r>
          </a:p>
          <a:p>
            <a:pPr marL="615794" lvl="1" indent="-272205" algn="just">
              <a:buFont typeface="Wingdings" panose="05000000000000000000" pitchFamily="2" charset="2"/>
              <a:buChar char="§"/>
            </a:pPr>
            <a:r>
              <a:rPr lang="fr-FR" sz="1334" dirty="0">
                <a:latin typeface="Arial Narrow" panose="020B0606020202030204" pitchFamily="34" charset="0"/>
              </a:rPr>
              <a:t>2 inconnues de liaison dans le repère local : </a:t>
            </a:r>
            <a:r>
              <a:rPr lang="fr-FR" sz="1334" b="1" dirty="0">
                <a:solidFill>
                  <a:srgbClr val="00B0F0"/>
                </a:solidFill>
                <a:latin typeface="Arial Narrow" panose="020B0606020202030204" pitchFamily="34" charset="0"/>
              </a:rPr>
              <a:t>R</a:t>
            </a:r>
            <a:r>
              <a:rPr lang="fr-FR" sz="1334" b="1" baseline="-25000" dirty="0">
                <a:solidFill>
                  <a:srgbClr val="00B0F0"/>
                </a:solidFill>
                <a:latin typeface="Arial Narrow" panose="020B0606020202030204" pitchFamily="34" charset="0"/>
              </a:rPr>
              <a:t>Bx2/1</a:t>
            </a:r>
            <a:r>
              <a:rPr lang="fr-FR" sz="1334" dirty="0">
                <a:latin typeface="Arial Narrow" panose="020B0606020202030204" pitchFamily="34" charset="0"/>
              </a:rPr>
              <a:t> et </a:t>
            </a:r>
            <a:r>
              <a:rPr lang="fr-FR" sz="1334" b="1" dirty="0">
                <a:solidFill>
                  <a:srgbClr val="00B0F0"/>
                </a:solidFill>
                <a:latin typeface="Arial Narrow" panose="020B0606020202030204" pitchFamily="34" charset="0"/>
              </a:rPr>
              <a:t>R</a:t>
            </a:r>
            <a:r>
              <a:rPr lang="fr-FR" sz="1334" b="1" baseline="-25000" dirty="0">
                <a:solidFill>
                  <a:srgbClr val="00B0F0"/>
                </a:solidFill>
                <a:latin typeface="Arial Narrow" panose="020B0606020202030204" pitchFamily="34" charset="0"/>
              </a:rPr>
              <a:t>By2/1</a:t>
            </a:r>
            <a:r>
              <a:rPr lang="fr-FR" sz="1334" b="1" dirty="0">
                <a:solidFill>
                  <a:srgbClr val="00B050"/>
                </a:solidFill>
                <a:latin typeface="Arial Narrow" panose="020B0606020202030204" pitchFamily="34" charset="0"/>
              </a:rPr>
              <a:t> </a:t>
            </a:r>
            <a:endParaRPr lang="fr-FR" sz="1334" dirty="0">
              <a:latin typeface="Arial Narrow" panose="020B0606020202030204" pitchFamily="34" charset="0"/>
            </a:endParaRPr>
          </a:p>
          <a:p>
            <a:pPr marL="615794" lvl="1" indent="-272205" algn="just">
              <a:buFont typeface="Wingdings" panose="05000000000000000000" pitchFamily="2" charset="2"/>
              <a:buChar char="§"/>
            </a:pPr>
            <a:r>
              <a:rPr lang="fr-FR" sz="1334" dirty="0">
                <a:latin typeface="Arial Narrow" panose="020B0606020202030204" pitchFamily="34" charset="0"/>
              </a:rPr>
              <a:t>L’intensité reste à déterminer</a:t>
            </a:r>
          </a:p>
          <a:p>
            <a:pPr marL="615794" lvl="1" indent="-272205" algn="just">
              <a:buFont typeface="Wingdings" panose="05000000000000000000" pitchFamily="2" charset="2"/>
              <a:buChar char="§"/>
            </a:pPr>
            <a:endParaRPr lang="fr-FR" sz="1334" dirty="0" smtClean="0">
              <a:latin typeface="Arial Narrow" panose="020B0606020202030204" pitchFamily="34" charset="0"/>
            </a:endParaRPr>
          </a:p>
          <a:p>
            <a:pPr marL="615794" lvl="1" indent="-272205" algn="just">
              <a:buFont typeface="Wingdings" panose="05000000000000000000" pitchFamily="2" charset="2"/>
              <a:buChar char="§"/>
            </a:pPr>
            <a:endParaRPr lang="fr-FR" sz="1334" dirty="0">
              <a:latin typeface="Arial Narrow" panose="020B0606020202030204" pitchFamily="34" charset="0"/>
            </a:endParaRP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34" b="1" dirty="0">
                <a:latin typeface="Arial Narrow" panose="020B0606020202030204" pitchFamily="34" charset="0"/>
              </a:rPr>
              <a:t>Le poteau 3 </a:t>
            </a:r>
            <a:r>
              <a:rPr lang="fr-FR" sz="1334" dirty="0">
                <a:latin typeface="Arial Narrow" panose="020B0606020202030204" pitchFamily="34" charset="0"/>
              </a:rPr>
              <a:t>exerce une action sur la </a:t>
            </a:r>
            <a:r>
              <a:rPr lang="fr-FR" sz="1334" b="1" dirty="0">
                <a:latin typeface="Arial Narrow" panose="020B0606020202030204" pitchFamily="34" charset="0"/>
              </a:rPr>
              <a:t>potence 1</a:t>
            </a:r>
            <a:r>
              <a:rPr lang="fr-FR" sz="1334" dirty="0">
                <a:latin typeface="Arial Narrow" panose="020B0606020202030204" pitchFamily="34" charset="0"/>
              </a:rPr>
              <a:t> au </a:t>
            </a:r>
            <a:r>
              <a:rPr lang="fr-FR" sz="1334" b="1" dirty="0">
                <a:latin typeface="Arial Narrow" panose="020B0606020202030204" pitchFamily="34" charset="0"/>
              </a:rPr>
              <a:t>point C</a:t>
            </a:r>
            <a:r>
              <a:rPr lang="fr-FR" sz="1334" dirty="0">
                <a:latin typeface="Arial Narrow" panose="020B0606020202030204" pitchFamily="34" charset="0"/>
              </a:rPr>
              <a:t> </a:t>
            </a:r>
            <a:endParaRPr lang="fr-FR" sz="1334" dirty="0" smtClean="0">
              <a:latin typeface="Arial Narrow" panose="020B0606020202030204" pitchFamily="34" charset="0"/>
            </a:endParaRPr>
          </a:p>
          <a:p>
            <a:pPr>
              <a:tabLst>
                <a:tab pos="252547" algn="l"/>
              </a:tabLst>
            </a:pPr>
            <a:r>
              <a:rPr lang="fr-FR" sz="1334" dirty="0" smtClean="0">
                <a:latin typeface="Arial Narrow" panose="020B0606020202030204" pitchFamily="34" charset="0"/>
              </a:rPr>
              <a:t>	par l’intermédiaire d’une liaison pivot :</a:t>
            </a:r>
          </a:p>
          <a:p>
            <a:pPr>
              <a:tabLst>
                <a:tab pos="252547" algn="l"/>
              </a:tabLst>
            </a:pPr>
            <a:endParaRPr lang="fr-FR" sz="1334" dirty="0" smtClean="0">
              <a:latin typeface="Arial Narrow" panose="020B0606020202030204" pitchFamily="34" charset="0"/>
            </a:endParaRPr>
          </a:p>
          <a:p>
            <a:pPr marL="615794" lvl="1" indent="-272205">
              <a:buFont typeface="Wingdings" panose="05000000000000000000" pitchFamily="2" charset="2"/>
              <a:buChar char="§"/>
            </a:pPr>
            <a:r>
              <a:rPr lang="fr-FR" sz="1334" dirty="0" smtClean="0">
                <a:latin typeface="Arial Narrow" panose="020B0606020202030204" pitchFamily="34" charset="0"/>
              </a:rPr>
              <a:t>Deux </a:t>
            </a:r>
            <a:r>
              <a:rPr lang="fr-FR" sz="1334" dirty="0">
                <a:latin typeface="Arial Narrow" panose="020B0606020202030204" pitchFamily="34" charset="0"/>
              </a:rPr>
              <a:t>inconnues de liaison dans le repère local : </a:t>
            </a:r>
            <a:r>
              <a:rPr lang="fr-FR" sz="1334" b="1" dirty="0">
                <a:solidFill>
                  <a:srgbClr val="00B050"/>
                </a:solidFill>
                <a:latin typeface="Arial Narrow" panose="020B0606020202030204" pitchFamily="34" charset="0"/>
              </a:rPr>
              <a:t>R</a:t>
            </a:r>
            <a:r>
              <a:rPr lang="fr-FR" sz="1334" b="1" baseline="-25000" dirty="0">
                <a:solidFill>
                  <a:srgbClr val="00B050"/>
                </a:solidFill>
                <a:latin typeface="Arial Narrow" panose="020B0606020202030204" pitchFamily="34" charset="0"/>
              </a:rPr>
              <a:t>Cx3/1</a:t>
            </a:r>
            <a:r>
              <a:rPr lang="fr-FR" sz="1334" dirty="0">
                <a:latin typeface="Arial Narrow" panose="020B0606020202030204" pitchFamily="34" charset="0"/>
              </a:rPr>
              <a:t> et </a:t>
            </a:r>
            <a:r>
              <a:rPr lang="fr-FR" sz="1334" b="1" dirty="0">
                <a:solidFill>
                  <a:srgbClr val="00B050"/>
                </a:solidFill>
                <a:latin typeface="Arial Narrow" panose="020B0606020202030204" pitchFamily="34" charset="0"/>
              </a:rPr>
              <a:t>R</a:t>
            </a:r>
            <a:r>
              <a:rPr lang="fr-FR" sz="1334" b="1" baseline="-25000" dirty="0">
                <a:solidFill>
                  <a:srgbClr val="00B050"/>
                </a:solidFill>
                <a:latin typeface="Arial Narrow" panose="020B0606020202030204" pitchFamily="34" charset="0"/>
              </a:rPr>
              <a:t>Cy3/1</a:t>
            </a:r>
            <a:endParaRPr lang="fr-FR" sz="1334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marL="615794" lvl="1" indent="-272205">
              <a:buFont typeface="Wingdings" panose="05000000000000000000" pitchFamily="2" charset="2"/>
              <a:buChar char="§"/>
            </a:pPr>
            <a:r>
              <a:rPr lang="fr-FR" sz="1334" dirty="0">
                <a:latin typeface="Arial Narrow" panose="020B0606020202030204" pitchFamily="34" charset="0"/>
              </a:rPr>
              <a:t>L’intensité est à déterminer</a:t>
            </a:r>
          </a:p>
          <a:p>
            <a:pPr lvl="1"/>
            <a:endParaRPr lang="fr-FR" sz="1334" dirty="0" smtClean="0">
              <a:latin typeface="Arial Narrow" panose="020B0606020202030204" pitchFamily="34" charset="0"/>
            </a:endParaRPr>
          </a:p>
          <a:p>
            <a:pPr lvl="1"/>
            <a:endParaRPr lang="fr-FR" sz="1334" dirty="0">
              <a:latin typeface="Arial Narrow" panose="020B0606020202030204" pitchFamily="34" charset="0"/>
            </a:endParaRPr>
          </a:p>
          <a:p>
            <a:pPr lvl="1"/>
            <a:endParaRPr lang="fr-FR" sz="1334" dirty="0" smtClean="0">
              <a:latin typeface="Arial Narrow" panose="020B0606020202030204" pitchFamily="34" charset="0"/>
            </a:endParaRPr>
          </a:p>
          <a:p>
            <a:pPr lvl="1"/>
            <a:endParaRPr lang="fr-FR" sz="1334" dirty="0">
              <a:latin typeface="Arial Narrow" panose="020B0606020202030204" pitchFamily="34" charset="0"/>
            </a:endParaRPr>
          </a:p>
          <a:p>
            <a:pPr marL="326647" indent="-326647">
              <a:buFont typeface="+mj-lt"/>
              <a:buAutoNum type="arabicPeriod" startAt="2"/>
            </a:pPr>
            <a:r>
              <a:rPr lang="fr-FR" sz="1600" b="1" dirty="0">
                <a:latin typeface="Arial Narrow" panose="020B0606020202030204" pitchFamily="34" charset="0"/>
              </a:rPr>
              <a:t>Exprimer le vecteur R</a:t>
            </a:r>
            <a:r>
              <a:rPr lang="fr-FR" sz="1600" b="1" baseline="-25000" dirty="0">
                <a:latin typeface="Arial Narrow" panose="020B0606020202030204" pitchFamily="34" charset="0"/>
              </a:rPr>
              <a:t>B2/1</a:t>
            </a:r>
            <a:r>
              <a:rPr lang="fr-FR" sz="1600" b="1" dirty="0">
                <a:latin typeface="Arial Narrow" panose="020B0606020202030204" pitchFamily="34" charset="0"/>
              </a:rPr>
              <a:t> </a:t>
            </a:r>
            <a:r>
              <a:rPr lang="fr-FR" sz="1600" b="1" dirty="0" smtClean="0">
                <a:latin typeface="Arial Narrow" panose="020B0606020202030204" pitchFamily="34" charset="0"/>
              </a:rPr>
              <a:t>dans les directions du repère local :</a:t>
            </a:r>
            <a:endParaRPr lang="fr-FR" sz="1600" b="1" dirty="0">
              <a:latin typeface="Arial Narrow" panose="020B0606020202030204" pitchFamily="34" charset="0"/>
            </a:endParaRPr>
          </a:p>
          <a:p>
            <a:pPr marL="326647" indent="-326647">
              <a:buFont typeface="+mj-lt"/>
              <a:buAutoNum type="arabicPeriod" startAt="2"/>
            </a:pPr>
            <a:endParaRPr lang="fr-FR" sz="1334" b="1" dirty="0">
              <a:latin typeface="Arial Narrow" panose="020B0606020202030204" pitchFamily="34" charset="0"/>
            </a:endParaRP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34" dirty="0">
                <a:latin typeface="Arial Narrow" panose="020B0606020202030204" pitchFamily="34" charset="0"/>
              </a:rPr>
              <a:t>R</a:t>
            </a:r>
            <a:r>
              <a:rPr lang="fr-FR" sz="1334" baseline="-25000" dirty="0">
                <a:latin typeface="Arial Narrow" panose="020B0606020202030204" pitchFamily="34" charset="0"/>
              </a:rPr>
              <a:t>Bx2/1</a:t>
            </a:r>
            <a:r>
              <a:rPr lang="fr-FR" sz="1334" dirty="0">
                <a:latin typeface="Arial Narrow" panose="020B0606020202030204" pitchFamily="34" charset="0"/>
              </a:rPr>
              <a:t> : la relation entre R</a:t>
            </a:r>
            <a:r>
              <a:rPr lang="fr-FR" sz="1334" baseline="-25000" dirty="0">
                <a:latin typeface="Arial Narrow" panose="020B0606020202030204" pitchFamily="34" charset="0"/>
              </a:rPr>
              <a:t>B2/1</a:t>
            </a:r>
            <a:r>
              <a:rPr lang="fr-FR" sz="1334" dirty="0">
                <a:latin typeface="Arial Narrow" panose="020B0606020202030204" pitchFamily="34" charset="0"/>
              </a:rPr>
              <a:t> et R</a:t>
            </a:r>
            <a:r>
              <a:rPr lang="fr-FR" sz="1334" baseline="-25000" dirty="0">
                <a:latin typeface="Arial Narrow" panose="020B0606020202030204" pitchFamily="34" charset="0"/>
              </a:rPr>
              <a:t>Bx2/1</a:t>
            </a:r>
            <a:r>
              <a:rPr lang="fr-FR" sz="1334" dirty="0">
                <a:latin typeface="Arial Narrow" panose="020B0606020202030204" pitchFamily="34" charset="0"/>
              </a:rPr>
              <a:t> est : </a:t>
            </a:r>
          </a:p>
          <a:p>
            <a:r>
              <a:rPr lang="fr-FR" sz="1334" b="1" dirty="0">
                <a:latin typeface="Arial Narrow" panose="020B0606020202030204" pitchFamily="34" charset="0"/>
              </a:rPr>
              <a:t>	R</a:t>
            </a:r>
            <a:r>
              <a:rPr lang="fr-FR" sz="1334" b="1" baseline="-25000" dirty="0">
                <a:latin typeface="Arial Narrow" panose="020B0606020202030204" pitchFamily="34" charset="0"/>
              </a:rPr>
              <a:t>Bx2/1</a:t>
            </a:r>
            <a:r>
              <a:rPr lang="fr-FR" sz="1334" b="1" dirty="0">
                <a:latin typeface="Arial Narrow" panose="020B0606020202030204" pitchFamily="34" charset="0"/>
              </a:rPr>
              <a:t> = R</a:t>
            </a:r>
            <a:r>
              <a:rPr lang="fr-FR" sz="1334" b="1" baseline="-25000" dirty="0">
                <a:latin typeface="Arial Narrow" panose="020B0606020202030204" pitchFamily="34" charset="0"/>
              </a:rPr>
              <a:t>B2/1</a:t>
            </a:r>
            <a:r>
              <a:rPr lang="fr-FR" sz="1334" b="1" dirty="0">
                <a:latin typeface="Arial Narrow" panose="020B0606020202030204" pitchFamily="34" charset="0"/>
              </a:rPr>
              <a:t> * cos 35.5°</a:t>
            </a:r>
          </a:p>
          <a:p>
            <a:pPr marL="670235" lvl="1" indent="-326647">
              <a:buFont typeface="Wingdings" panose="05000000000000000000" pitchFamily="2" charset="2"/>
              <a:buChar char="§"/>
            </a:pPr>
            <a:endParaRPr lang="fr-FR" sz="1334" dirty="0">
              <a:latin typeface="Arial Narrow" panose="020B0606020202030204" pitchFamily="34" charset="0"/>
            </a:endParaRPr>
          </a:p>
          <a:p>
            <a:pPr marL="272205" indent="-272205">
              <a:buFont typeface="Wingdings" panose="05000000000000000000" pitchFamily="2" charset="2"/>
              <a:buChar char="q"/>
            </a:pPr>
            <a:r>
              <a:rPr lang="fr-FR" sz="1334" dirty="0">
                <a:latin typeface="Arial Narrow" panose="020B0606020202030204" pitchFamily="34" charset="0"/>
              </a:rPr>
              <a:t>R</a:t>
            </a:r>
            <a:r>
              <a:rPr lang="fr-FR" sz="1334" baseline="-25000" dirty="0">
                <a:latin typeface="Arial Narrow" panose="020B0606020202030204" pitchFamily="34" charset="0"/>
              </a:rPr>
              <a:t>By2/1</a:t>
            </a:r>
            <a:r>
              <a:rPr lang="fr-FR" sz="1334" dirty="0">
                <a:latin typeface="Arial Narrow" panose="020B0606020202030204" pitchFamily="34" charset="0"/>
              </a:rPr>
              <a:t>: la relation entre R</a:t>
            </a:r>
            <a:r>
              <a:rPr lang="fr-FR" sz="1334" baseline="-25000" dirty="0">
                <a:latin typeface="Arial Narrow" panose="020B0606020202030204" pitchFamily="34" charset="0"/>
              </a:rPr>
              <a:t>B2/1</a:t>
            </a:r>
            <a:r>
              <a:rPr lang="fr-FR" sz="1334" dirty="0">
                <a:latin typeface="Arial Narrow" panose="020B0606020202030204" pitchFamily="34" charset="0"/>
              </a:rPr>
              <a:t> et R</a:t>
            </a:r>
            <a:r>
              <a:rPr lang="fr-FR" sz="1334" baseline="-25000" dirty="0">
                <a:latin typeface="Arial Narrow" panose="020B0606020202030204" pitchFamily="34" charset="0"/>
              </a:rPr>
              <a:t>By2/1</a:t>
            </a:r>
            <a:r>
              <a:rPr lang="fr-FR" sz="1334" dirty="0">
                <a:latin typeface="Arial Narrow" panose="020B0606020202030204" pitchFamily="34" charset="0"/>
              </a:rPr>
              <a:t> est :</a:t>
            </a:r>
          </a:p>
          <a:p>
            <a:r>
              <a:rPr lang="fr-FR" sz="1334" b="1" dirty="0">
                <a:latin typeface="Arial Narrow" panose="020B0606020202030204" pitchFamily="34" charset="0"/>
              </a:rPr>
              <a:t>	R</a:t>
            </a:r>
            <a:r>
              <a:rPr lang="fr-FR" sz="1334" b="1" baseline="-25000" dirty="0">
                <a:latin typeface="Arial Narrow" panose="020B0606020202030204" pitchFamily="34" charset="0"/>
              </a:rPr>
              <a:t>By2/1</a:t>
            </a:r>
            <a:r>
              <a:rPr lang="fr-FR" sz="1334" b="1" dirty="0">
                <a:latin typeface="Arial Narrow" panose="020B0606020202030204" pitchFamily="34" charset="0"/>
              </a:rPr>
              <a:t> = R</a:t>
            </a:r>
            <a:r>
              <a:rPr lang="fr-FR" sz="1334" b="1" baseline="-25000" dirty="0">
                <a:latin typeface="Arial Narrow" panose="020B0606020202030204" pitchFamily="34" charset="0"/>
              </a:rPr>
              <a:t>B2/1</a:t>
            </a:r>
            <a:r>
              <a:rPr lang="fr-FR" sz="1334" b="1" dirty="0">
                <a:latin typeface="Arial Narrow" panose="020B0606020202030204" pitchFamily="34" charset="0"/>
              </a:rPr>
              <a:t> * sin 35.5°</a:t>
            </a:r>
          </a:p>
        </p:txBody>
      </p:sp>
      <p:cxnSp>
        <p:nvCxnSpPr>
          <p:cNvPr id="20" name="Connecteur droit 19"/>
          <p:cNvCxnSpPr>
            <a:endCxn id="28" idx="4"/>
          </p:cNvCxnSpPr>
          <p:nvPr/>
        </p:nvCxnSpPr>
        <p:spPr>
          <a:xfrm flipV="1">
            <a:off x="4967897" y="3312881"/>
            <a:ext cx="4528" cy="14503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4972426" y="3284002"/>
            <a:ext cx="137173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4938131" y="3244294"/>
            <a:ext cx="68587" cy="68587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3"/>
          </a:p>
        </p:txBody>
      </p:sp>
      <p:grpSp>
        <p:nvGrpSpPr>
          <p:cNvPr id="3" name="Groupe 2"/>
          <p:cNvGrpSpPr/>
          <p:nvPr/>
        </p:nvGrpSpPr>
        <p:grpSpPr>
          <a:xfrm>
            <a:off x="4940188" y="3256516"/>
            <a:ext cx="1034245" cy="741366"/>
            <a:chOff x="5312364" y="2379436"/>
            <a:chExt cx="1085718" cy="778263"/>
          </a:xfrm>
        </p:grpSpPr>
        <p:cxnSp>
          <p:nvCxnSpPr>
            <p:cNvPr id="22" name="Connecteur droit 21"/>
            <p:cNvCxnSpPr/>
            <p:nvPr/>
          </p:nvCxnSpPr>
          <p:spPr>
            <a:xfrm flipH="1">
              <a:off x="5382939" y="2439917"/>
              <a:ext cx="945744" cy="6626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Ellipse 26"/>
            <p:cNvSpPr/>
            <p:nvPr/>
          </p:nvSpPr>
          <p:spPr>
            <a:xfrm>
              <a:off x="5312364" y="3085699"/>
              <a:ext cx="72000" cy="72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3"/>
            </a:p>
          </p:txBody>
        </p:sp>
        <p:sp>
          <p:nvSpPr>
            <p:cNvPr id="29" name="Ellipse 28"/>
            <p:cNvSpPr/>
            <p:nvPr/>
          </p:nvSpPr>
          <p:spPr>
            <a:xfrm>
              <a:off x="6326082" y="2379436"/>
              <a:ext cx="72000" cy="72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3"/>
            </a:p>
          </p:txBody>
        </p:sp>
      </p:grpSp>
      <p:cxnSp>
        <p:nvCxnSpPr>
          <p:cNvPr id="30" name="Connecteur droit avec flèche 29"/>
          <p:cNvCxnSpPr/>
          <p:nvPr/>
        </p:nvCxnSpPr>
        <p:spPr>
          <a:xfrm>
            <a:off x="6344157" y="3278588"/>
            <a:ext cx="0" cy="75838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5880787" y="4014694"/>
            <a:ext cx="967329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FF0000"/>
                </a:solidFill>
              </a:rPr>
              <a:t>F=500 daN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41659" y="3018344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1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410370" y="3526732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2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696924" y="2822288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B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317264" y="3073848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742863" y="3125781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C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59138" y="3714163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D</a:t>
            </a:r>
          </a:p>
        </p:txBody>
      </p:sp>
      <p:cxnSp>
        <p:nvCxnSpPr>
          <p:cNvPr id="38" name="Connecteur droit 37"/>
          <p:cNvCxnSpPr/>
          <p:nvPr/>
        </p:nvCxnSpPr>
        <p:spPr>
          <a:xfrm flipV="1">
            <a:off x="4767776" y="2933538"/>
            <a:ext cx="1682761" cy="1171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5931876" y="3078135"/>
            <a:ext cx="323454" cy="2157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V="1">
            <a:off x="4973804" y="2814510"/>
            <a:ext cx="3407" cy="472387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Ellipse 75"/>
          <p:cNvSpPr/>
          <p:nvPr/>
        </p:nvSpPr>
        <p:spPr>
          <a:xfrm>
            <a:off x="5771272" y="3119342"/>
            <a:ext cx="342933" cy="342933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3"/>
          </a:p>
        </p:txBody>
      </p:sp>
      <p:sp>
        <p:nvSpPr>
          <p:cNvPr id="77" name="Ellipse 76"/>
          <p:cNvSpPr/>
          <p:nvPr/>
        </p:nvSpPr>
        <p:spPr>
          <a:xfrm>
            <a:off x="4803556" y="3119656"/>
            <a:ext cx="342933" cy="342933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3"/>
          </a:p>
        </p:txBody>
      </p:sp>
      <p:grpSp>
        <p:nvGrpSpPr>
          <p:cNvPr id="78" name="Groupe 77"/>
          <p:cNvGrpSpPr/>
          <p:nvPr/>
        </p:nvGrpSpPr>
        <p:grpSpPr>
          <a:xfrm>
            <a:off x="5361253" y="4244201"/>
            <a:ext cx="955762" cy="789533"/>
            <a:chOff x="351278" y="5561791"/>
            <a:chExt cx="1539446" cy="1271701"/>
          </a:xfrm>
        </p:grpSpPr>
        <p:cxnSp>
          <p:nvCxnSpPr>
            <p:cNvPr id="79" name="Connecteur droit 78"/>
            <p:cNvCxnSpPr/>
            <p:nvPr/>
          </p:nvCxnSpPr>
          <p:spPr>
            <a:xfrm>
              <a:off x="683837" y="5859238"/>
              <a:ext cx="0" cy="671978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Groupe 79"/>
            <p:cNvGrpSpPr/>
            <p:nvPr/>
          </p:nvGrpSpPr>
          <p:grpSpPr>
            <a:xfrm>
              <a:off x="351278" y="5561791"/>
              <a:ext cx="1539446" cy="1271701"/>
              <a:chOff x="351278" y="5561791"/>
              <a:chExt cx="1539446" cy="1271701"/>
            </a:xfrm>
          </p:grpSpPr>
          <p:cxnSp>
            <p:nvCxnSpPr>
              <p:cNvPr id="81" name="Connecteur droit 80"/>
              <p:cNvCxnSpPr/>
              <p:nvPr/>
            </p:nvCxnSpPr>
            <p:spPr>
              <a:xfrm>
                <a:off x="683837" y="6531216"/>
                <a:ext cx="64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e 81"/>
              <p:cNvGrpSpPr/>
              <p:nvPr/>
            </p:nvGrpSpPr>
            <p:grpSpPr>
              <a:xfrm>
                <a:off x="351278" y="5561791"/>
                <a:ext cx="1539446" cy="1271701"/>
                <a:chOff x="358168" y="5558915"/>
                <a:chExt cx="1539446" cy="1271701"/>
              </a:xfrm>
            </p:grpSpPr>
            <p:sp>
              <p:nvSpPr>
                <p:cNvPr id="83" name="Arc 82"/>
                <p:cNvSpPr/>
                <p:nvPr/>
              </p:nvSpPr>
              <p:spPr>
                <a:xfrm>
                  <a:off x="358168" y="6164644"/>
                  <a:ext cx="695166" cy="661143"/>
                </a:xfrm>
                <a:prstGeom prst="arc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353"/>
                </a:p>
              </p:txBody>
            </p:sp>
            <p:sp>
              <p:nvSpPr>
                <p:cNvPr id="84" name="ZoneTexte 83"/>
                <p:cNvSpPr txBox="1"/>
                <p:nvPr/>
              </p:nvSpPr>
              <p:spPr>
                <a:xfrm>
                  <a:off x="1271019" y="6346551"/>
                  <a:ext cx="626595" cy="4840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353" dirty="0"/>
                    <a:t>X+</a:t>
                  </a:r>
                </a:p>
              </p:txBody>
            </p:sp>
            <p:sp>
              <p:nvSpPr>
                <p:cNvPr id="85" name="ZoneTexte 84"/>
                <p:cNvSpPr txBox="1"/>
                <p:nvPr/>
              </p:nvSpPr>
              <p:spPr>
                <a:xfrm>
                  <a:off x="542112" y="5558915"/>
                  <a:ext cx="626595" cy="4840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353" dirty="0"/>
                    <a:t>Y+</a:t>
                  </a:r>
                </a:p>
              </p:txBody>
            </p:sp>
            <p:sp>
              <p:nvSpPr>
                <p:cNvPr id="86" name="ZoneTexte 85"/>
                <p:cNvSpPr txBox="1"/>
                <p:nvPr/>
              </p:nvSpPr>
              <p:spPr>
                <a:xfrm>
                  <a:off x="930740" y="5975792"/>
                  <a:ext cx="866824" cy="4840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353" dirty="0"/>
                    <a:t>Mfz+</a:t>
                  </a:r>
                </a:p>
              </p:txBody>
            </p:sp>
          </p:grpSp>
        </p:grpSp>
      </p:grpSp>
      <p:cxnSp>
        <p:nvCxnSpPr>
          <p:cNvPr id="93" name="Connecteur droit 92"/>
          <p:cNvCxnSpPr/>
          <p:nvPr/>
        </p:nvCxnSpPr>
        <p:spPr>
          <a:xfrm>
            <a:off x="4470396" y="7001203"/>
            <a:ext cx="137173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4839630" y="6735545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5227005" y="6978745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B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5771491" y="6784047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A</a:t>
            </a:r>
          </a:p>
        </p:txBody>
      </p:sp>
      <p:cxnSp>
        <p:nvCxnSpPr>
          <p:cNvPr id="98" name="Connecteur droit avec flèche 97"/>
          <p:cNvCxnSpPr/>
          <p:nvPr/>
        </p:nvCxnSpPr>
        <p:spPr>
          <a:xfrm flipV="1">
            <a:off x="5429847" y="6696816"/>
            <a:ext cx="352285" cy="3142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/>
          <p:nvPr/>
        </p:nvSpPr>
        <p:spPr>
          <a:xfrm>
            <a:off x="4281295" y="6849112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C</a:t>
            </a:r>
          </a:p>
        </p:txBody>
      </p:sp>
      <p:cxnSp>
        <p:nvCxnSpPr>
          <p:cNvPr id="102" name="Connecteur droit 101"/>
          <p:cNvCxnSpPr/>
          <p:nvPr/>
        </p:nvCxnSpPr>
        <p:spPr>
          <a:xfrm>
            <a:off x="5789017" y="6259008"/>
            <a:ext cx="0" cy="960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103"/>
          <p:cNvCxnSpPr/>
          <p:nvPr/>
        </p:nvCxnSpPr>
        <p:spPr>
          <a:xfrm flipH="1">
            <a:off x="4766529" y="6690641"/>
            <a:ext cx="14322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>
            <a:off x="5444916" y="6277461"/>
            <a:ext cx="0" cy="925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 flipH="1">
            <a:off x="4794213" y="6997171"/>
            <a:ext cx="14322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6063337" y="2745701"/>
            <a:ext cx="515447" cy="253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48" dirty="0">
                <a:solidFill>
                  <a:srgbClr val="00B0F0"/>
                </a:solidFill>
                <a:latin typeface="Arial Narrow" panose="020B0606020202030204" pitchFamily="34" charset="0"/>
              </a:rPr>
              <a:t>R</a:t>
            </a:r>
            <a:r>
              <a:rPr lang="fr-FR" sz="1048" baseline="-25000" dirty="0">
                <a:solidFill>
                  <a:srgbClr val="00B0F0"/>
                </a:solidFill>
                <a:latin typeface="Arial Narrow" panose="020B0606020202030204" pitchFamily="34" charset="0"/>
              </a:rPr>
              <a:t>B2/1</a:t>
            </a:r>
          </a:p>
        </p:txBody>
      </p:sp>
      <p:sp>
        <p:nvSpPr>
          <p:cNvPr id="109" name="ZoneTexte 108"/>
          <p:cNvSpPr txBox="1"/>
          <p:nvPr/>
        </p:nvSpPr>
        <p:spPr>
          <a:xfrm>
            <a:off x="5702639" y="6482375"/>
            <a:ext cx="515447" cy="253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48" dirty="0">
                <a:solidFill>
                  <a:srgbClr val="00B0F0"/>
                </a:solidFill>
                <a:latin typeface="Arial Narrow" panose="020B0606020202030204" pitchFamily="34" charset="0"/>
              </a:rPr>
              <a:t>R</a:t>
            </a:r>
            <a:r>
              <a:rPr lang="fr-FR" sz="1048" baseline="-25000" dirty="0">
                <a:solidFill>
                  <a:srgbClr val="00B0F0"/>
                </a:solidFill>
                <a:latin typeface="Arial Narrow" panose="020B0606020202030204" pitchFamily="34" charset="0"/>
              </a:rPr>
              <a:t>B2/1</a:t>
            </a:r>
          </a:p>
        </p:txBody>
      </p:sp>
      <p:cxnSp>
        <p:nvCxnSpPr>
          <p:cNvPr id="113" name="Connecteur droit avec flèche 112"/>
          <p:cNvCxnSpPr/>
          <p:nvPr/>
        </p:nvCxnSpPr>
        <p:spPr>
          <a:xfrm flipV="1">
            <a:off x="5445304" y="6683864"/>
            <a:ext cx="0" cy="2961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/>
          <p:nvPr/>
        </p:nvCxnSpPr>
        <p:spPr>
          <a:xfrm>
            <a:off x="5460049" y="6997171"/>
            <a:ext cx="32896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ZoneTexte 120"/>
          <p:cNvSpPr txBox="1"/>
          <p:nvPr/>
        </p:nvSpPr>
        <p:spPr>
          <a:xfrm>
            <a:off x="5173703" y="6629027"/>
            <a:ext cx="515447" cy="253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48" dirty="0" err="1">
                <a:solidFill>
                  <a:srgbClr val="00B0F0"/>
                </a:solidFill>
                <a:latin typeface="Arial Narrow" panose="020B0606020202030204" pitchFamily="34" charset="0"/>
              </a:rPr>
              <a:t>R</a:t>
            </a:r>
            <a:r>
              <a:rPr lang="fr-FR" sz="1048" baseline="-25000" dirty="0" err="1">
                <a:solidFill>
                  <a:srgbClr val="00B0F0"/>
                </a:solidFill>
                <a:latin typeface="Arial Narrow" panose="020B0606020202030204" pitchFamily="34" charset="0"/>
              </a:rPr>
              <a:t>By</a:t>
            </a:r>
            <a:endParaRPr lang="fr-FR" sz="1048" baseline="-25000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5524410" y="6945202"/>
            <a:ext cx="515447" cy="253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48" dirty="0" err="1">
                <a:solidFill>
                  <a:srgbClr val="00B0F0"/>
                </a:solidFill>
                <a:latin typeface="Arial Narrow" panose="020B0606020202030204" pitchFamily="34" charset="0"/>
              </a:rPr>
              <a:t>R</a:t>
            </a:r>
            <a:r>
              <a:rPr lang="fr-FR" sz="1048" baseline="-25000" dirty="0" err="1">
                <a:solidFill>
                  <a:srgbClr val="00B0F0"/>
                </a:solidFill>
                <a:latin typeface="Arial Narrow" panose="020B0606020202030204" pitchFamily="34" charset="0"/>
              </a:rPr>
              <a:t>Bx</a:t>
            </a:r>
            <a:endParaRPr lang="fr-FR" sz="1048" baseline="-25000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749214" y="3478876"/>
            <a:ext cx="342933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3" dirty="0"/>
              <a:t>3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4949111" y="2651413"/>
            <a:ext cx="515447" cy="253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48" dirty="0">
                <a:solidFill>
                  <a:srgbClr val="00B050"/>
                </a:solidFill>
                <a:latin typeface="Arial Narrow" panose="020B0606020202030204" pitchFamily="34" charset="0"/>
              </a:rPr>
              <a:t>R</a:t>
            </a:r>
            <a:r>
              <a:rPr lang="fr-FR" sz="1048" baseline="-25000" dirty="0">
                <a:solidFill>
                  <a:srgbClr val="00B050"/>
                </a:solidFill>
                <a:latin typeface="Arial Narrow" panose="020B0606020202030204" pitchFamily="34" charset="0"/>
              </a:rPr>
              <a:t>Cy3/1</a:t>
            </a:r>
          </a:p>
        </p:txBody>
      </p:sp>
      <p:cxnSp>
        <p:nvCxnSpPr>
          <p:cNvPr id="53" name="Connecteur droit avec flèche 52"/>
          <p:cNvCxnSpPr/>
          <p:nvPr/>
        </p:nvCxnSpPr>
        <p:spPr>
          <a:xfrm rot="5400000" flipV="1">
            <a:off x="5200775" y="3050299"/>
            <a:ext cx="3407" cy="472387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5195229" y="3271955"/>
            <a:ext cx="515447" cy="253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48" dirty="0">
                <a:solidFill>
                  <a:srgbClr val="00B050"/>
                </a:solidFill>
                <a:latin typeface="Arial Narrow" panose="020B0606020202030204" pitchFamily="34" charset="0"/>
              </a:rPr>
              <a:t>R</a:t>
            </a:r>
            <a:r>
              <a:rPr lang="fr-FR" sz="1048" baseline="-25000" dirty="0">
                <a:solidFill>
                  <a:srgbClr val="00B050"/>
                </a:solidFill>
                <a:latin typeface="Arial Narrow" panose="020B0606020202030204" pitchFamily="34" charset="0"/>
              </a:rPr>
              <a:t>Cx3/1</a:t>
            </a:r>
          </a:p>
        </p:txBody>
      </p:sp>
      <p:sp>
        <p:nvSpPr>
          <p:cNvPr id="56" name="Ellipse 55"/>
          <p:cNvSpPr/>
          <p:nvPr/>
        </p:nvSpPr>
        <p:spPr>
          <a:xfrm>
            <a:off x="4808328" y="3801848"/>
            <a:ext cx="342933" cy="342933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3"/>
          </a:p>
        </p:txBody>
      </p:sp>
    </p:spTree>
    <p:extLst>
      <p:ext uri="{BB962C8B-B14F-4D97-AF65-F5344CB8AC3E}">
        <p14:creationId xmlns:p14="http://schemas.microsoft.com/office/powerpoint/2010/main" val="398034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500"/>
                            </p:stCondLst>
                            <p:childTnLst>
                              <p:par>
                                <p:cTn id="8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500"/>
                            </p:stCondLst>
                            <p:childTnLst>
                              <p:par>
                                <p:cTn id="9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500"/>
                            </p:stCondLst>
                            <p:childTnLst>
                              <p:par>
                                <p:cTn id="9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5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0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5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5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600"/>
                            </p:stCondLst>
                            <p:childTnLst>
                              <p:par>
                                <p:cTn id="2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1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700"/>
                            </p:stCondLst>
                            <p:childTnLst>
                              <p:par>
                                <p:cTn id="2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600"/>
                            </p:stCondLst>
                            <p:childTnLst>
                              <p:par>
                                <p:cTn id="230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200"/>
                            </p:stCondLst>
                            <p:childTnLst>
                              <p:par>
                                <p:cTn id="2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700"/>
                            </p:stCondLst>
                            <p:childTnLst>
                              <p:par>
                                <p:cTn id="2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200"/>
                            </p:stCondLst>
                            <p:childTnLst>
                              <p:par>
                                <p:cTn id="239" presetID="1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28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900"/>
                            </p:stCondLst>
                            <p:childTnLst>
                              <p:par>
                                <p:cTn id="2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900"/>
                            </p:stCondLst>
                            <p:childTnLst>
                              <p:par>
                                <p:cTn id="2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19" grpId="0"/>
      <p:bldP spid="7" grpId="0"/>
      <p:bldP spid="8" grpId="0"/>
      <p:bldP spid="8" grpId="1"/>
      <p:bldP spid="11" grpId="0"/>
      <p:bldP spid="12" grpId="0"/>
      <p:bldP spid="13" grpId="0"/>
      <p:bldP spid="14" grpId="0"/>
      <p:bldP spid="14" grpId="1"/>
      <p:bldP spid="76" grpId="0" animBg="1"/>
      <p:bldP spid="76" grpId="1" animBg="1"/>
      <p:bldP spid="76" grpId="2" animBg="1"/>
      <p:bldP spid="76" grpId="3" animBg="1"/>
      <p:bldP spid="77" grpId="0" animBg="1"/>
      <p:bldP spid="77" grpId="1" animBg="1"/>
      <p:bldP spid="77" grpId="2" animBg="1"/>
      <p:bldP spid="77" grpId="3" animBg="1"/>
      <p:bldP spid="94" grpId="0"/>
      <p:bldP spid="95" grpId="0"/>
      <p:bldP spid="96" grpId="0"/>
      <p:bldP spid="100" grpId="0"/>
      <p:bldP spid="108" grpId="0"/>
      <p:bldP spid="109" grpId="0"/>
      <p:bldP spid="109" grpId="1"/>
      <p:bldP spid="121" grpId="0"/>
      <p:bldP spid="122" grpId="0"/>
      <p:bldP spid="69" grpId="0"/>
      <p:bldP spid="69" grpId="1"/>
      <p:bldP spid="73" grpId="0"/>
      <p:bldP spid="54" grpId="0"/>
      <p:bldP spid="56" grpId="0" animBg="1"/>
      <p:bldP spid="56" grpId="1" animBg="1"/>
      <p:bldP spid="56" grpId="2" animBg="1"/>
      <p:bldP spid="56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3803130" y="3513000"/>
            <a:ext cx="2693800" cy="1309668"/>
            <a:chOff x="4259745" y="2839492"/>
            <a:chExt cx="2827866" cy="1374848"/>
          </a:xfrm>
        </p:grpSpPr>
        <p:sp>
          <p:nvSpPr>
            <p:cNvPr id="15" name="ZoneTexte 14"/>
            <p:cNvSpPr txBox="1"/>
            <p:nvPr/>
          </p:nvSpPr>
          <p:spPr>
            <a:xfrm>
              <a:off x="4727772" y="3705662"/>
              <a:ext cx="2359839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 err="1">
                  <a:solidFill>
                    <a:srgbClr val="0070C0"/>
                  </a:solidFill>
                  <a:latin typeface="Arial Narrow" panose="020B0606020202030204" pitchFamily="34" charset="0"/>
                </a:rPr>
                <a:t>R</a:t>
              </a:r>
              <a:r>
                <a:rPr lang="fr-FR" sz="2286" b="1" baseline="-25000" dirty="0" err="1">
                  <a:solidFill>
                    <a:srgbClr val="0070C0"/>
                  </a:solidFill>
                  <a:latin typeface="Arial Narrow" panose="020B0606020202030204" pitchFamily="34" charset="0"/>
                </a:rPr>
                <a:t>Bx</a:t>
              </a:r>
              <a:r>
                <a:rPr lang="fr-FR" sz="2286" b="1" baseline="-2500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 </a:t>
              </a:r>
              <a:r>
                <a:rPr lang="fr-FR" sz="2286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= R</a:t>
              </a:r>
              <a:r>
                <a:rPr lang="fr-FR" sz="2286" b="1" baseline="-2500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B</a:t>
              </a:r>
              <a:r>
                <a:rPr lang="fr-FR" sz="2286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*cos 35.5°</a:t>
              </a:r>
              <a:endParaRPr lang="fr-FR" sz="2286" b="1" baseline="-25000" dirty="0">
                <a:solidFill>
                  <a:srgbClr val="0070C0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 flipV="1">
              <a:off x="4259745" y="2987596"/>
              <a:ext cx="0" cy="122400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/>
            <p:cNvCxnSpPr/>
            <p:nvPr/>
          </p:nvCxnSpPr>
          <p:spPr>
            <a:xfrm rot="5400000" flipV="1">
              <a:off x="4871745" y="3602340"/>
              <a:ext cx="0" cy="122400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ZoneTexte 15"/>
            <p:cNvSpPr txBox="1"/>
            <p:nvPr/>
          </p:nvSpPr>
          <p:spPr>
            <a:xfrm>
              <a:off x="4273127" y="2839492"/>
              <a:ext cx="2506618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 err="1">
                  <a:solidFill>
                    <a:srgbClr val="0070C0"/>
                  </a:solidFill>
                  <a:latin typeface="Arial Narrow" panose="020B0606020202030204" pitchFamily="34" charset="0"/>
                </a:rPr>
                <a:t>R</a:t>
              </a:r>
              <a:r>
                <a:rPr lang="fr-FR" sz="2286" b="1" baseline="-25000" dirty="0" err="1">
                  <a:solidFill>
                    <a:srgbClr val="0070C0"/>
                  </a:solidFill>
                  <a:latin typeface="Arial Narrow" panose="020B0606020202030204" pitchFamily="34" charset="0"/>
                </a:rPr>
                <a:t>By</a:t>
              </a:r>
              <a:r>
                <a:rPr lang="fr-FR" sz="2286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 = R</a:t>
              </a:r>
              <a:r>
                <a:rPr lang="fr-FR" sz="2286" b="1" baseline="-2500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B</a:t>
              </a:r>
              <a:r>
                <a:rPr lang="fr-FR" sz="2286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*sin 35.5°</a:t>
              </a: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1047741" y="3491105"/>
            <a:ext cx="1898631" cy="1355835"/>
            <a:chOff x="1346727" y="2807656"/>
            <a:chExt cx="1993123" cy="1423313"/>
          </a:xfrm>
        </p:grpSpPr>
        <p:cxnSp>
          <p:nvCxnSpPr>
            <p:cNvPr id="8" name="Connecteur droit avec flèche 7"/>
            <p:cNvCxnSpPr/>
            <p:nvPr/>
          </p:nvCxnSpPr>
          <p:spPr>
            <a:xfrm flipV="1">
              <a:off x="1380539" y="2979327"/>
              <a:ext cx="0" cy="1224000"/>
            </a:xfrm>
            <a:prstGeom prst="straightConnector1">
              <a:avLst/>
            </a:prstGeom>
            <a:ln w="762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1452539" y="2807656"/>
              <a:ext cx="847896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 err="1">
                  <a:solidFill>
                    <a:srgbClr val="00B050"/>
                  </a:solidFill>
                  <a:latin typeface="Arial Narrow" panose="020B0606020202030204" pitchFamily="34" charset="0"/>
                </a:rPr>
                <a:t>R</a:t>
              </a:r>
              <a:r>
                <a:rPr lang="fr-FR" sz="2286" b="1" baseline="-25000" dirty="0" err="1">
                  <a:solidFill>
                    <a:srgbClr val="00B050"/>
                  </a:solidFill>
                  <a:latin typeface="Arial Narrow" panose="020B0606020202030204" pitchFamily="34" charset="0"/>
                </a:rPr>
                <a:t>Cy</a:t>
              </a:r>
              <a:endParaRPr lang="fr-FR" sz="2286" b="1" baseline="-25000" dirty="0">
                <a:solidFill>
                  <a:srgbClr val="00B050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20" name="Connecteur droit avec flèche 19"/>
            <p:cNvCxnSpPr/>
            <p:nvPr/>
          </p:nvCxnSpPr>
          <p:spPr>
            <a:xfrm rot="5400000" flipV="1">
              <a:off x="1958727" y="3578482"/>
              <a:ext cx="0" cy="1224000"/>
            </a:xfrm>
            <a:prstGeom prst="straightConnector1">
              <a:avLst/>
            </a:prstGeom>
            <a:ln w="762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ZoneTexte 20"/>
            <p:cNvSpPr txBox="1"/>
            <p:nvPr/>
          </p:nvSpPr>
          <p:spPr>
            <a:xfrm>
              <a:off x="2475692" y="3764771"/>
              <a:ext cx="864158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 err="1">
                  <a:solidFill>
                    <a:srgbClr val="00B050"/>
                  </a:solidFill>
                  <a:latin typeface="Arial Narrow" panose="020B0606020202030204" pitchFamily="34" charset="0"/>
                </a:rPr>
                <a:t>R</a:t>
              </a:r>
              <a:r>
                <a:rPr lang="fr-FR" sz="2286" b="1" baseline="-25000" dirty="0" err="1">
                  <a:solidFill>
                    <a:srgbClr val="00B050"/>
                  </a:solidFill>
                  <a:latin typeface="Arial Narrow" panose="020B0606020202030204" pitchFamily="34" charset="0"/>
                </a:rPr>
                <a:t>Cx</a:t>
              </a:r>
              <a:endParaRPr lang="fr-FR" sz="2286" b="1" baseline="-25000" dirty="0">
                <a:solidFill>
                  <a:srgbClr val="00B050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4435742" y="4812262"/>
            <a:ext cx="1540357" cy="1577243"/>
            <a:chOff x="5033783" y="4049197"/>
            <a:chExt cx="1617018" cy="1655740"/>
          </a:xfrm>
        </p:grpSpPr>
        <p:cxnSp>
          <p:nvCxnSpPr>
            <p:cNvPr id="11" name="Connecteur droit avec flèche 10"/>
            <p:cNvCxnSpPr/>
            <p:nvPr/>
          </p:nvCxnSpPr>
          <p:spPr>
            <a:xfrm>
              <a:off x="5802906" y="4049197"/>
              <a:ext cx="0" cy="12240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ZoneTexte 16"/>
            <p:cNvSpPr txBox="1"/>
            <p:nvPr/>
          </p:nvSpPr>
          <p:spPr>
            <a:xfrm>
              <a:off x="5033783" y="5238739"/>
              <a:ext cx="1617018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F = 500 daN</a:t>
              </a:r>
            </a:p>
          </p:txBody>
        </p:sp>
      </p:grpSp>
      <p:grpSp>
        <p:nvGrpSpPr>
          <p:cNvPr id="45" name="Groupe 44"/>
          <p:cNvGrpSpPr/>
          <p:nvPr/>
        </p:nvGrpSpPr>
        <p:grpSpPr>
          <a:xfrm>
            <a:off x="649186" y="4569881"/>
            <a:ext cx="4902840" cy="1156482"/>
            <a:chOff x="1043212" y="3785991"/>
            <a:chExt cx="5146847" cy="1214038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1482906" y="4049197"/>
              <a:ext cx="43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Ellipse 4"/>
            <p:cNvSpPr/>
            <p:nvPr/>
          </p:nvSpPr>
          <p:spPr>
            <a:xfrm>
              <a:off x="1410906" y="3977197"/>
              <a:ext cx="144000" cy="144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3"/>
            </a:p>
          </p:txBody>
        </p:sp>
        <p:sp>
          <p:nvSpPr>
            <p:cNvPr id="6" name="Ellipse 5"/>
            <p:cNvSpPr/>
            <p:nvPr/>
          </p:nvSpPr>
          <p:spPr>
            <a:xfrm>
              <a:off x="4290112" y="3977197"/>
              <a:ext cx="144000" cy="144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3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830059" y="3951471"/>
              <a:ext cx="360000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>
                  <a:latin typeface="Arial Narrow" panose="020B0606020202030204" pitchFamily="34" charset="0"/>
                </a:rPr>
                <a:t>A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4109953" y="4072306"/>
              <a:ext cx="360317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>
                  <a:latin typeface="Arial Narrow" panose="020B0606020202030204" pitchFamily="34" charset="0"/>
                </a:rPr>
                <a:t>B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1043212" y="3785991"/>
              <a:ext cx="378176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>
                  <a:latin typeface="Arial Narrow" panose="020B0606020202030204" pitchFamily="34" charset="0"/>
                </a:rPr>
                <a:t>C</a:t>
              </a:r>
            </a:p>
          </p:txBody>
        </p:sp>
        <p:cxnSp>
          <p:nvCxnSpPr>
            <p:cNvPr id="23" name="Connecteur droit 22"/>
            <p:cNvCxnSpPr/>
            <p:nvPr/>
          </p:nvCxnSpPr>
          <p:spPr>
            <a:xfrm>
              <a:off x="1338112" y="4769991"/>
              <a:ext cx="459915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1482906" y="4182303"/>
              <a:ext cx="0" cy="792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4362112" y="4208029"/>
              <a:ext cx="0" cy="792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5792102" y="4208029"/>
              <a:ext cx="0" cy="792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 flipV="1">
              <a:off x="1410906" y="4716403"/>
              <a:ext cx="144000" cy="1291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flipV="1">
              <a:off x="4290112" y="4716403"/>
              <a:ext cx="144000" cy="1291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 flipV="1">
              <a:off x="5720102" y="4708948"/>
              <a:ext cx="144000" cy="1291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32"/>
            <p:cNvSpPr txBox="1"/>
            <p:nvPr/>
          </p:nvSpPr>
          <p:spPr>
            <a:xfrm>
              <a:off x="2605363" y="4376451"/>
              <a:ext cx="726954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>
                  <a:latin typeface="Arial Narrow" panose="020B0606020202030204" pitchFamily="34" charset="0"/>
                </a:rPr>
                <a:t>0.70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4844685" y="4383544"/>
              <a:ext cx="752386" cy="466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86" b="1" dirty="0">
                  <a:latin typeface="Arial Narrow" panose="020B0606020202030204" pitchFamily="34" charset="0"/>
                </a:rPr>
                <a:t>0.30</a:t>
              </a: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2195693" y="3110626"/>
            <a:ext cx="955762" cy="789533"/>
            <a:chOff x="351278" y="5561791"/>
            <a:chExt cx="1539446" cy="1271701"/>
          </a:xfrm>
        </p:grpSpPr>
        <p:cxnSp>
          <p:nvCxnSpPr>
            <p:cNvPr id="36" name="Connecteur droit 35"/>
            <p:cNvCxnSpPr/>
            <p:nvPr/>
          </p:nvCxnSpPr>
          <p:spPr>
            <a:xfrm>
              <a:off x="683837" y="5859238"/>
              <a:ext cx="0" cy="671978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e 36"/>
            <p:cNvGrpSpPr/>
            <p:nvPr/>
          </p:nvGrpSpPr>
          <p:grpSpPr>
            <a:xfrm>
              <a:off x="351278" y="5561791"/>
              <a:ext cx="1539446" cy="1271701"/>
              <a:chOff x="351278" y="5561791"/>
              <a:chExt cx="1539446" cy="1271701"/>
            </a:xfrm>
          </p:grpSpPr>
          <p:cxnSp>
            <p:nvCxnSpPr>
              <p:cNvPr id="38" name="Connecteur droit 37"/>
              <p:cNvCxnSpPr/>
              <p:nvPr/>
            </p:nvCxnSpPr>
            <p:spPr>
              <a:xfrm>
                <a:off x="683837" y="6531216"/>
                <a:ext cx="64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" name="Groupe 38"/>
              <p:cNvGrpSpPr/>
              <p:nvPr/>
            </p:nvGrpSpPr>
            <p:grpSpPr>
              <a:xfrm>
                <a:off x="351278" y="5561791"/>
                <a:ext cx="1539446" cy="1271701"/>
                <a:chOff x="358168" y="5558915"/>
                <a:chExt cx="1539446" cy="1271701"/>
              </a:xfrm>
            </p:grpSpPr>
            <p:sp>
              <p:nvSpPr>
                <p:cNvPr id="40" name="Arc 39"/>
                <p:cNvSpPr/>
                <p:nvPr/>
              </p:nvSpPr>
              <p:spPr>
                <a:xfrm>
                  <a:off x="358168" y="6164644"/>
                  <a:ext cx="695166" cy="661143"/>
                </a:xfrm>
                <a:prstGeom prst="arc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353"/>
                </a:p>
              </p:txBody>
            </p:sp>
            <p:sp>
              <p:nvSpPr>
                <p:cNvPr id="41" name="ZoneTexte 40"/>
                <p:cNvSpPr txBox="1"/>
                <p:nvPr/>
              </p:nvSpPr>
              <p:spPr>
                <a:xfrm>
                  <a:off x="1271019" y="6346551"/>
                  <a:ext cx="626595" cy="4840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353" dirty="0"/>
                    <a:t>X+</a:t>
                  </a:r>
                </a:p>
              </p:txBody>
            </p:sp>
            <p:sp>
              <p:nvSpPr>
                <p:cNvPr id="42" name="ZoneTexte 41"/>
                <p:cNvSpPr txBox="1"/>
                <p:nvPr/>
              </p:nvSpPr>
              <p:spPr>
                <a:xfrm>
                  <a:off x="542112" y="5558915"/>
                  <a:ext cx="626595" cy="4840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353" dirty="0"/>
                    <a:t>Y+</a:t>
                  </a:r>
                </a:p>
              </p:txBody>
            </p:sp>
            <p:sp>
              <p:nvSpPr>
                <p:cNvPr id="43" name="ZoneTexte 42"/>
                <p:cNvSpPr txBox="1"/>
                <p:nvPr/>
              </p:nvSpPr>
              <p:spPr>
                <a:xfrm>
                  <a:off x="930740" y="5975792"/>
                  <a:ext cx="866824" cy="4840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353" dirty="0"/>
                    <a:t>Mfz+</a:t>
                  </a:r>
                </a:p>
              </p:txBody>
            </p:sp>
          </p:grpSp>
        </p:grpSp>
      </p:grpSp>
      <p:sp>
        <p:nvSpPr>
          <p:cNvPr id="44" name="ZoneTexte 43"/>
          <p:cNvSpPr txBox="1"/>
          <p:nvPr/>
        </p:nvSpPr>
        <p:spPr>
          <a:xfrm>
            <a:off x="283624" y="1055668"/>
            <a:ext cx="624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6647" indent="-326647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 Narrow" panose="020B0606020202030204" pitchFamily="34" charset="0"/>
              </a:rPr>
              <a:t>BILAN </a:t>
            </a:r>
            <a:r>
              <a:rPr lang="fr-FR" sz="1800" b="1" dirty="0">
                <a:latin typeface="Arial Narrow" panose="020B0606020202030204" pitchFamily="34" charset="0"/>
              </a:rPr>
              <a:t>DES ACTIONS EXTERIEURES</a:t>
            </a:r>
          </a:p>
        </p:txBody>
      </p:sp>
    </p:spTree>
    <p:extLst>
      <p:ext uri="{BB962C8B-B14F-4D97-AF65-F5344CB8AC3E}">
        <p14:creationId xmlns:p14="http://schemas.microsoft.com/office/powerpoint/2010/main" val="138393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1893" y="1089555"/>
            <a:ext cx="617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6647" indent="-326647">
              <a:buFont typeface="Wingdings" panose="05000000000000000000" pitchFamily="2" charset="2"/>
              <a:buChar char="v"/>
            </a:pPr>
            <a:r>
              <a:rPr lang="fr-FR" sz="1800" b="1" cap="all" dirty="0" smtClean="0">
                <a:latin typeface="Arial Narrow" panose="020B0606020202030204" pitchFamily="34" charset="0"/>
              </a:rPr>
              <a:t>Ecriture </a:t>
            </a:r>
            <a:r>
              <a:rPr lang="fr-FR" sz="1800" b="1" cap="all" dirty="0">
                <a:latin typeface="Arial Narrow" panose="020B0606020202030204" pitchFamily="34" charset="0"/>
              </a:rPr>
              <a:t>DU PFS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89554"/>
              </p:ext>
            </p:extLst>
          </p:nvPr>
        </p:nvGraphicFramePr>
        <p:xfrm>
          <a:off x="33582" y="3101163"/>
          <a:ext cx="6758504" cy="4732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126"/>
                <a:gridCol w="983941"/>
                <a:gridCol w="112505"/>
                <a:gridCol w="1118309"/>
                <a:gridCol w="2217623"/>
              </a:tblGrid>
              <a:tr h="354166">
                <a:tc gridSpan="5"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fr-FR" sz="1300" b="0" baseline="0" dirty="0" smtClean="0">
                          <a:latin typeface="Arial Narrow" panose="020B0606020202030204" pitchFamily="34" charset="0"/>
                        </a:rPr>
                        <a:t> EQUATIONS DU PRINCIPE FONDAMENTAL DE LA STATIQUE</a:t>
                      </a:r>
                      <a:endParaRPr lang="fr-FR" sz="1300" b="0" dirty="0">
                        <a:latin typeface="Arial Narrow" panose="020B0606020202030204" pitchFamily="34" charset="0"/>
                      </a:endParaRPr>
                    </a:p>
                  </a:txBody>
                  <a:tcPr marL="87105" marR="87105" marT="43552" marB="43552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402223">
                <a:tc>
                  <a:txBody>
                    <a:bodyPr/>
                    <a:lstStyle/>
                    <a:p>
                      <a:pPr marL="0" marR="0" lvl="2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F/x = 0</a:t>
                      </a:r>
                    </a:p>
                  </a:txBody>
                  <a:tcPr marL="87105" marR="87105" marT="43552" marB="43552"/>
                </a:tc>
                <a:tc gridSpan="3">
                  <a:txBody>
                    <a:bodyPr/>
                    <a:lstStyle/>
                    <a:p>
                      <a:pPr marL="0" marR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F/y = 0</a:t>
                      </a:r>
                    </a:p>
                  </a:txBody>
                  <a:tcPr marL="87105" marR="87105" marT="43552" marB="43552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Mfz/B = 0</a:t>
                      </a:r>
                    </a:p>
                  </a:txBody>
                  <a:tcPr marL="87105" marR="87105" marT="43552" marB="43552"/>
                </a:tc>
              </a:tr>
              <a:tr h="1594741">
                <a:tc>
                  <a:txBody>
                    <a:bodyPr/>
                    <a:lstStyle/>
                    <a:p>
                      <a:pPr marL="285750" marR="0" lvl="2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300" b="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="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Bx</a:t>
                      </a:r>
                      <a:r>
                        <a:rPr lang="fr-FR" sz="1300" b="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+ </a:t>
                      </a:r>
                      <a:r>
                        <a:rPr lang="fr-FR" sz="1300" b="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="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Cx</a:t>
                      </a:r>
                      <a:r>
                        <a:rPr lang="fr-FR" sz="1300" b="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= 0</a:t>
                      </a:r>
                    </a:p>
                    <a:p>
                      <a:pPr marL="285750" marR="0" lvl="2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Cx</a:t>
                      </a:r>
                      <a:r>
                        <a:rPr lang="fr-FR" sz="130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= - </a:t>
                      </a:r>
                      <a:r>
                        <a:rPr lang="fr-FR" sz="13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Bx</a:t>
                      </a:r>
                      <a:endParaRPr lang="fr-FR" sz="1300" baseline="-25000" dirty="0" smtClean="0">
                        <a:latin typeface="Arial Narrow" panose="020B0606020202030204" pitchFamily="34" charset="0"/>
                        <a:sym typeface="Symbol" panose="05050102010706020507" pitchFamily="18" charset="2"/>
                      </a:endParaRPr>
                    </a:p>
                    <a:p>
                      <a:pPr marL="285750" marR="0" lvl="2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Cx</a:t>
                      </a:r>
                      <a:r>
                        <a:rPr lang="fr-FR" sz="130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= - </a:t>
                      </a:r>
                      <a:r>
                        <a:rPr lang="fr-FR" sz="1300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</a:t>
                      </a:r>
                      <a:endParaRPr lang="fr-FR" sz="130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285750" marR="0" lvl="2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aseline="-250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Cx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= -</a:t>
                      </a:r>
                      <a:r>
                        <a:rPr lang="fr-FR" sz="1300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1001.4 daN </a:t>
                      </a:r>
                      <a:r>
                        <a:rPr lang="fr-FR" sz="1300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</a:t>
                      </a:r>
                      <a:endParaRPr lang="fr-FR" sz="130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285750" marR="0" lvl="2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1300" baseline="-25000" dirty="0" smtClean="0">
                        <a:latin typeface="Arial Narrow" panose="020B0606020202030204" pitchFamily="34" charset="0"/>
                        <a:sym typeface="Symbol" panose="05050102010706020507" pitchFamily="18" charset="2"/>
                      </a:endParaRPr>
                    </a:p>
                    <a:p>
                      <a:pPr marL="285750" marR="0" lvl="2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1300" baseline="-25000" dirty="0" smtClean="0">
                        <a:latin typeface="Arial Narrow" panose="020B0606020202030204" pitchFamily="34" charset="0"/>
                        <a:sym typeface="Symbol" panose="05050102010706020507" pitchFamily="18" charset="2"/>
                      </a:endParaRPr>
                    </a:p>
                    <a:p>
                      <a:pPr marL="0" marR="0" lvl="2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300" b="0" dirty="0" smtClean="0">
                        <a:latin typeface="Arial Narrow" panose="020B0606020202030204" pitchFamily="34" charset="0"/>
                        <a:sym typeface="Symbol" panose="05050102010706020507" pitchFamily="18" charset="2"/>
                      </a:endParaRPr>
                    </a:p>
                    <a:p>
                      <a:endParaRPr lang="fr-FR" sz="1300" b="0" dirty="0">
                        <a:latin typeface="Arial Narrow" panose="020B0606020202030204" pitchFamily="34" charset="0"/>
                      </a:endParaRPr>
                    </a:p>
                  </a:txBody>
                  <a:tcPr marL="87105" marR="87105" marT="43552" marB="43552"/>
                </a:tc>
                <a:tc gridSpan="3">
                  <a:txBody>
                    <a:bodyPr/>
                    <a:lstStyle/>
                    <a:p>
                      <a:pPr marL="285750" marR="0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300" b="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="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By</a:t>
                      </a:r>
                      <a:r>
                        <a:rPr lang="fr-FR" sz="1300" b="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+ </a:t>
                      </a:r>
                      <a:r>
                        <a:rPr lang="fr-FR" sz="1300" b="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="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Cy</a:t>
                      </a:r>
                      <a:r>
                        <a:rPr lang="fr-FR" sz="1300" b="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- F = 0</a:t>
                      </a:r>
                    </a:p>
                    <a:p>
                      <a:pPr marL="285750" marR="0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By</a:t>
                      </a:r>
                      <a:r>
                        <a:rPr lang="fr-FR" sz="130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=  - </a:t>
                      </a:r>
                      <a:r>
                        <a:rPr lang="fr-FR" sz="13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Cy</a:t>
                      </a:r>
                      <a:r>
                        <a:rPr lang="fr-FR" sz="130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+ F</a:t>
                      </a:r>
                    </a:p>
                    <a:p>
                      <a:pPr marL="285750" marR="0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aseline="-25000" dirty="0" err="1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By</a:t>
                      </a:r>
                      <a:r>
                        <a:rPr lang="fr-FR" sz="130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= - </a:t>
                      </a:r>
                      <a:r>
                        <a:rPr lang="fr-FR" sz="1300" b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 </a:t>
                      </a:r>
                      <a:r>
                        <a:rPr lang="fr-FR" sz="130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+ 500</a:t>
                      </a:r>
                    </a:p>
                    <a:p>
                      <a:pPr marL="285750" marR="0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300" baseline="-250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By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= 714.3 daN 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</a:t>
                      </a:r>
                      <a:endParaRPr lang="fr-FR" sz="130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  <a:sym typeface="Symbol" panose="05050102010706020507" pitchFamily="18" charset="2"/>
                      </a:endParaRPr>
                    </a:p>
                    <a:p>
                      <a:endParaRPr lang="fr-FR" sz="1300" b="0" dirty="0">
                        <a:latin typeface="Arial Narrow" panose="020B0606020202030204" pitchFamily="34" charset="0"/>
                      </a:endParaRPr>
                    </a:p>
                  </a:txBody>
                  <a:tcPr marL="87105" marR="87105" marT="43552" marB="43552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300" b="0" dirty="0" smtClean="0"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-0.3F - 0.7</a:t>
                      </a:r>
                      <a:r>
                        <a:rPr lang="fr-FR" sz="1300" b="0" dirty="0" smtClean="0"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="0" baseline="-25000" dirty="0" smtClean="0">
                          <a:latin typeface="Arial Narrow" panose="020B0606020202030204" pitchFamily="34" charset="0"/>
                        </a:rPr>
                        <a:t>Cy</a:t>
                      </a:r>
                      <a:r>
                        <a:rPr lang="fr-FR" sz="1300" b="0" dirty="0" smtClean="0">
                          <a:latin typeface="Arial Narrow" panose="020B0606020202030204" pitchFamily="34" charset="0"/>
                        </a:rPr>
                        <a:t>= 0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300" b="0" dirty="0" err="1" smtClean="0"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="0" baseline="-25000" dirty="0" err="1" smtClean="0">
                          <a:latin typeface="Arial Narrow" panose="020B0606020202030204" pitchFamily="34" charset="0"/>
                        </a:rPr>
                        <a:t>Cy</a:t>
                      </a:r>
                      <a:r>
                        <a:rPr lang="fr-FR" sz="1300" b="0" dirty="0" smtClean="0">
                          <a:latin typeface="Arial Narrow" panose="020B0606020202030204" pitchFamily="34" charset="0"/>
                        </a:rPr>
                        <a:t>= - (0.3F / 0.7)</a:t>
                      </a:r>
                    </a:p>
                    <a:p>
                      <a:pPr marL="285750" marR="0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b="0" dirty="0" err="1" smtClean="0"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="0" baseline="-25000" dirty="0" err="1" smtClean="0">
                          <a:latin typeface="Arial Narrow" panose="020B0606020202030204" pitchFamily="34" charset="0"/>
                        </a:rPr>
                        <a:t>Cy</a:t>
                      </a:r>
                      <a:r>
                        <a:rPr lang="fr-FR" sz="1300" b="0" dirty="0" smtClean="0">
                          <a:latin typeface="Arial Narrow" panose="020B0606020202030204" pitchFamily="34" charset="0"/>
                        </a:rPr>
                        <a:t>= - (150 / 0.7)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300" b="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="0" baseline="-250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Cy</a:t>
                      </a:r>
                      <a:r>
                        <a:rPr lang="fr-FR" sz="1300" b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= - 214.3 daN </a:t>
                      </a:r>
                      <a:r>
                        <a:rPr lang="fr-FR" sz="1300" b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</a:t>
                      </a:r>
                      <a:endParaRPr lang="fr-FR" sz="1300" b="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fr-FR" sz="1300" b="0" dirty="0">
                        <a:latin typeface="Arial Narrow" panose="020B0606020202030204" pitchFamily="34" charset="0"/>
                      </a:endParaRPr>
                    </a:p>
                  </a:txBody>
                  <a:tcPr marL="87105" marR="87105" marT="43552" marB="43552"/>
                </a:tc>
              </a:tr>
              <a:tr h="354166">
                <a:tc gridSpan="5"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Arial Narrow" panose="020B0606020202030204" pitchFamily="34" charset="0"/>
                        </a:rPr>
                        <a:t>D’après</a:t>
                      </a:r>
                      <a:r>
                        <a:rPr lang="fr-FR" sz="1500" b="1" baseline="0" dirty="0" smtClean="0">
                          <a:latin typeface="Arial Narrow" panose="020B0606020202030204" pitchFamily="34" charset="0"/>
                        </a:rPr>
                        <a:t> le bilan des actions extérieures : </a:t>
                      </a:r>
                      <a:endParaRPr lang="fr-FR" sz="1500" b="1" dirty="0">
                        <a:latin typeface="Arial Narrow" panose="020B0606020202030204" pitchFamily="34" charset="0"/>
                      </a:endParaRPr>
                    </a:p>
                  </a:txBody>
                  <a:tcPr marL="87105" marR="87105" marT="43552" marB="43552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115340">
                <a:tc gridSpan="2">
                  <a:txBody>
                    <a:bodyPr/>
                    <a:lstStyle/>
                    <a:p>
                      <a:pPr marL="285750" marR="0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3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aseline="-250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Bx</a:t>
                      </a:r>
                      <a:r>
                        <a:rPr lang="fr-FR" sz="1300" baseline="-25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= R</a:t>
                      </a:r>
                      <a:r>
                        <a:rPr lang="fr-FR" sz="1300" baseline="-25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B 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* cos (35.5°)</a:t>
                      </a:r>
                    </a:p>
                    <a:p>
                      <a:pPr marL="285750" marR="0" lvl="3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aseline="-250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Bx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 = 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 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* cos (35.5°)</a:t>
                      </a:r>
                    </a:p>
                    <a:p>
                      <a:pPr marL="285750" marR="0" lvl="3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aseline="-250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Bx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 = 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 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* cos (35.5°)</a:t>
                      </a:r>
                    </a:p>
                    <a:p>
                      <a:pPr marL="285750" marR="0" lvl="3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aseline="-250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Bx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= 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1001.4</a:t>
                      </a:r>
                      <a:r>
                        <a:rPr lang="fr-FR" sz="1300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 daN </a:t>
                      </a:r>
                      <a:endParaRPr lang="fr-FR" sz="130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7105" marR="87105" marT="43552" marB="43552"/>
                </a:tc>
                <a:tc hMerge="1">
                  <a:txBody>
                    <a:bodyPr/>
                    <a:lstStyle/>
                    <a:p>
                      <a:pPr marL="285750" lvl="3" indent="-285750">
                        <a:buFont typeface="Wingdings" panose="05000000000000000000" pitchFamily="2" charset="2"/>
                        <a:buChar char="q"/>
                      </a:pPr>
                      <a:endParaRPr lang="fr-FR" sz="1400" dirty="0" smtClean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85750" lvl="3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3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aseline="-250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By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 = R</a:t>
                      </a:r>
                      <a:r>
                        <a:rPr lang="fr-FR" sz="1300" baseline="-25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B 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* sin (35.5°)</a:t>
                      </a:r>
                    </a:p>
                    <a:p>
                      <a:pPr marL="285750" lvl="3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aseline="-25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B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  = </a:t>
                      </a:r>
                      <a:r>
                        <a:rPr lang="fr-FR" sz="13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aseline="-25000" dirty="0" err="1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By</a:t>
                      </a:r>
                      <a:r>
                        <a:rPr lang="fr-FR" sz="1300" baseline="-25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/ sin (35.5°)</a:t>
                      </a:r>
                    </a:p>
                    <a:p>
                      <a:pPr marL="285750" marR="0" lvl="3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aseline="-25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B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  = 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</a:t>
                      </a:r>
                      <a:r>
                        <a:rPr lang="fr-FR" sz="1300" baseline="-25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fr-FR" sz="13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/ sin (35.5°)</a:t>
                      </a:r>
                    </a:p>
                    <a:p>
                      <a:pPr marL="285750" marR="0" lvl="3" indent="-28575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300" baseline="-250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B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 = </a:t>
                      </a:r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1230 daN </a:t>
                      </a:r>
                      <a:endParaRPr lang="fr-FR" sz="1300" dirty="0" smtClean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lvl="3" indent="0">
                        <a:buFont typeface="Wingdings" panose="05000000000000000000" pitchFamily="2" charset="2"/>
                        <a:buNone/>
                      </a:pPr>
                      <a:endParaRPr lang="fr-FR" sz="1300" dirty="0" smtClean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7105" marR="87105" marT="43552" marB="43552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54166">
                <a:tc gridSpan="5">
                  <a:txBody>
                    <a:bodyPr/>
                    <a:lstStyle/>
                    <a:p>
                      <a:pPr marL="0" marR="0" lvl="3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Conclusion</a:t>
                      </a:r>
                    </a:p>
                  </a:txBody>
                  <a:tcPr marL="87105" marR="87105" marT="43552" marB="43552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3" indent="0">
                        <a:buFont typeface="Wingdings" panose="05000000000000000000" pitchFamily="2" charset="2"/>
                        <a:buNone/>
                      </a:pPr>
                      <a:endParaRPr lang="fr-FR" sz="1400" dirty="0" smtClean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57671">
                <a:tc gridSpan="3">
                  <a:txBody>
                    <a:bodyPr/>
                    <a:lstStyle/>
                    <a:p>
                      <a:pPr marL="0" marR="0" lvl="3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5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500" baseline="-250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Bx</a:t>
                      </a:r>
                      <a:r>
                        <a:rPr lang="fr-FR" sz="15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= </a:t>
                      </a:r>
                      <a:r>
                        <a:rPr lang="fr-FR" sz="15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1001.4</a:t>
                      </a:r>
                      <a:r>
                        <a:rPr lang="fr-FR" sz="1500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 daN </a:t>
                      </a:r>
                      <a:endParaRPr lang="fr-FR" sz="150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3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5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500" baseline="-250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By</a:t>
                      </a:r>
                      <a:r>
                        <a:rPr lang="fr-FR" sz="15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= 714.3 daN </a:t>
                      </a:r>
                      <a:r>
                        <a:rPr lang="fr-FR" sz="15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</a:t>
                      </a:r>
                      <a:endParaRPr lang="fr-FR" sz="150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  <a:sym typeface="Symbol" panose="05050102010706020507" pitchFamily="18" charset="2"/>
                      </a:endParaRPr>
                    </a:p>
                  </a:txBody>
                  <a:tcPr marL="87105" marR="87105" marT="43552" marB="43552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3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5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R</a:t>
                      </a:r>
                      <a:r>
                        <a:rPr lang="fr-FR" sz="1500" baseline="-250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Cx</a:t>
                      </a:r>
                      <a:r>
                        <a:rPr lang="fr-FR" sz="15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= -</a:t>
                      </a:r>
                      <a:r>
                        <a:rPr lang="fr-FR" sz="1500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 1001.4 daN </a:t>
                      </a:r>
                      <a:r>
                        <a:rPr lang="fr-FR" sz="1500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</a:t>
                      </a:r>
                      <a:endParaRPr lang="fr-FR" sz="150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3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500" b="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fr-FR" sz="1500" b="0" baseline="-25000" dirty="0" err="1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Cy</a:t>
                      </a:r>
                      <a:r>
                        <a:rPr lang="fr-FR" sz="1500" b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= - 214.3 daN </a:t>
                      </a:r>
                      <a:r>
                        <a:rPr lang="fr-FR" sz="1500" b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</a:t>
                      </a:r>
                      <a:endParaRPr lang="fr-FR" sz="1500" b="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7105" marR="87105" marT="43552" marB="43552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73503" y="3945000"/>
            <a:ext cx="2203497" cy="1009588"/>
          </a:xfrm>
          <a:prstGeom prst="rect">
            <a:avLst/>
          </a:prstGeom>
          <a:solidFill>
            <a:srgbClr val="EAEFF7"/>
          </a:solidFill>
        </p:spPr>
        <p:txBody>
          <a:bodyPr wrap="square" rtlCol="0">
            <a:spAutoFit/>
          </a:bodyPr>
          <a:lstStyle/>
          <a:p>
            <a:endParaRPr lang="fr-FR" sz="2286" b="1" dirty="0">
              <a:latin typeface="Arial Narrow" panose="020B0606020202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88288" y="5838493"/>
            <a:ext cx="2416712" cy="949685"/>
          </a:xfrm>
          <a:prstGeom prst="rect">
            <a:avLst/>
          </a:prstGeom>
          <a:solidFill>
            <a:srgbClr val="EAEFF7"/>
          </a:solidFill>
        </p:spPr>
        <p:txBody>
          <a:bodyPr wrap="square" rtlCol="0">
            <a:spAutoFit/>
          </a:bodyPr>
          <a:lstStyle/>
          <a:p>
            <a:endParaRPr lang="fr-FR" sz="2286" b="1" dirty="0">
              <a:latin typeface="Arial Narrow" panose="020B0606020202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3582" y="5838494"/>
            <a:ext cx="2243418" cy="955040"/>
          </a:xfrm>
          <a:prstGeom prst="rect">
            <a:avLst/>
          </a:prstGeom>
          <a:solidFill>
            <a:srgbClr val="EAEFF7"/>
          </a:solidFill>
        </p:spPr>
        <p:txBody>
          <a:bodyPr wrap="square" rtlCol="0">
            <a:spAutoFit/>
          </a:bodyPr>
          <a:lstStyle/>
          <a:p>
            <a:endParaRPr lang="fr-FR" sz="2286" b="1" dirty="0">
              <a:latin typeface="Arial Narrow" panose="020B0606020202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169058" y="7350464"/>
            <a:ext cx="1934817" cy="444096"/>
          </a:xfrm>
          <a:prstGeom prst="rect">
            <a:avLst/>
          </a:prstGeom>
          <a:solidFill>
            <a:srgbClr val="EAEFF7"/>
          </a:solidFill>
        </p:spPr>
        <p:txBody>
          <a:bodyPr wrap="square" rtlCol="0">
            <a:spAutoFit/>
          </a:bodyPr>
          <a:lstStyle/>
          <a:p>
            <a:endParaRPr lang="fr-FR" sz="2286" b="1" dirty="0">
              <a:latin typeface="Arial Narrow" panose="020B0606020202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22711" y="7350464"/>
            <a:ext cx="1934817" cy="444096"/>
          </a:xfrm>
          <a:prstGeom prst="rect">
            <a:avLst/>
          </a:prstGeom>
          <a:solidFill>
            <a:srgbClr val="EAEFF7"/>
          </a:solidFill>
        </p:spPr>
        <p:txBody>
          <a:bodyPr wrap="square" rtlCol="0">
            <a:spAutoFit/>
          </a:bodyPr>
          <a:lstStyle/>
          <a:p>
            <a:endParaRPr lang="fr-FR" sz="2286" b="1" dirty="0">
              <a:latin typeface="Arial Narrow" panose="020B060602020203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421000" y="3925135"/>
            <a:ext cx="2109748" cy="1009588"/>
          </a:xfrm>
          <a:prstGeom prst="rect">
            <a:avLst/>
          </a:prstGeom>
          <a:solidFill>
            <a:srgbClr val="EAEFF7"/>
          </a:solidFill>
        </p:spPr>
        <p:txBody>
          <a:bodyPr wrap="square" rtlCol="0">
            <a:spAutoFit/>
          </a:bodyPr>
          <a:lstStyle/>
          <a:p>
            <a:endParaRPr lang="fr-FR" sz="2286" b="1" dirty="0">
              <a:latin typeface="Arial Narrow" panose="020B0606020202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651149" y="3874628"/>
            <a:ext cx="2017852" cy="1009588"/>
          </a:xfrm>
          <a:prstGeom prst="rect">
            <a:avLst/>
          </a:prstGeom>
          <a:solidFill>
            <a:srgbClr val="EAEFF7"/>
          </a:solidFill>
        </p:spPr>
        <p:txBody>
          <a:bodyPr wrap="square" rtlCol="0">
            <a:spAutoFit/>
          </a:bodyPr>
          <a:lstStyle/>
          <a:p>
            <a:endParaRPr lang="fr-FR" sz="2286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82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</TotalTime>
  <Words>447</Words>
  <Application>Microsoft Office PowerPoint</Application>
  <PresentationFormat>Format A4 (210 x 297 mm)</PresentationFormat>
  <Paragraphs>180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Arial Narrow</vt:lpstr>
      <vt:lpstr>Arial Rounded MT Bold</vt:lpstr>
      <vt:lpstr>Calibri</vt:lpstr>
      <vt:lpstr>Calibri Light</vt:lpstr>
      <vt:lpstr>Symbol</vt:lpstr>
      <vt:lpstr>Wingdings</vt:lpstr>
      <vt:lpstr>Wingdings 2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Simon</dc:creator>
  <cp:lastModifiedBy>Simon</cp:lastModifiedBy>
  <cp:revision>55</cp:revision>
  <cp:lastPrinted>2016-10-04T07:10:48Z</cp:lastPrinted>
  <dcterms:created xsi:type="dcterms:W3CDTF">2016-09-14T15:09:04Z</dcterms:created>
  <dcterms:modified xsi:type="dcterms:W3CDTF">2016-10-04T07:57:25Z</dcterms:modified>
</cp:coreProperties>
</file>