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7" r:id="rId3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244" y="49"/>
      </p:cViewPr>
      <p:guideLst>
        <p:guide orient="horz" pos="3097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>
        <p:scale>
          <a:sx n="66" d="100"/>
          <a:sy n="66" d="100"/>
        </p:scale>
        <p:origin x="3760" y="4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139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Word1.docx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24144070"/>
              </p:ext>
            </p:extLst>
          </p:nvPr>
        </p:nvGraphicFramePr>
        <p:xfrm>
          <a:off x="106018" y="54816"/>
          <a:ext cx="6878638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6923592" imgH="711944" progId="Word.Document.12">
                  <p:embed/>
                </p:oleObj>
              </mc:Choice>
              <mc:Fallback>
                <p:oleObj name="Document" r:id="rId3" imgW="6923592" imgH="71194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018" y="54816"/>
                        <a:ext cx="6878638" cy="706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19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96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19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00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47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6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7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81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72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21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03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AB0CC-2DB7-41CB-8C8E-214C93FB0F1C}" type="datetimeFigureOut">
              <a:rPr lang="fr-FR" smtClean="0"/>
              <a:t>18/04/2016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D7AF8-E3B1-4A91-BD1C-E1DD42E1D8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13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43" y="714723"/>
            <a:ext cx="6647114" cy="20719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5443" y="921918"/>
            <a:ext cx="664711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D'une façon générale, on appelle action mécanique toute cause physique susceptible :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maintenir un corps en équilibre (statique)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créer, de maintenir ou de modifier un mouvement (cinématique)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déformer un corps (résistance des matériaux)</a:t>
            </a:r>
            <a:endParaRPr lang="fr-FR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962765" y="3084653"/>
            <a:ext cx="450574" cy="45057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 rot="-780000">
            <a:off x="531530" y="3073582"/>
            <a:ext cx="331304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20820000">
            <a:off x="619388" y="2988541"/>
            <a:ext cx="602721" cy="36942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 rot="20820000">
            <a:off x="3072689" y="2420170"/>
            <a:ext cx="602721" cy="36942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3802118" y="2345538"/>
            <a:ext cx="2775344" cy="2666657"/>
          </a:xfrm>
          <a:prstGeom prst="ellipse">
            <a:avLst/>
          </a:prstGeom>
          <a:noFill/>
          <a:ln w="0"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Triangle rectangle 36"/>
          <p:cNvSpPr/>
          <p:nvPr/>
        </p:nvSpPr>
        <p:spPr>
          <a:xfrm>
            <a:off x="573985" y="5012195"/>
            <a:ext cx="3986501" cy="775147"/>
          </a:xfrm>
          <a:prstGeom prst="rt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846144" y="4548851"/>
            <a:ext cx="543295" cy="543295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573985" y="7805244"/>
            <a:ext cx="456162" cy="47456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4428354" y="7805244"/>
            <a:ext cx="456162" cy="47456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7" name="Groupe 46"/>
          <p:cNvGrpSpPr/>
          <p:nvPr/>
        </p:nvGrpSpPr>
        <p:grpSpPr>
          <a:xfrm>
            <a:off x="538287" y="2415971"/>
            <a:ext cx="3313043" cy="937796"/>
            <a:chOff x="2944211" y="2861249"/>
            <a:chExt cx="3313043" cy="937796"/>
          </a:xfrm>
        </p:grpSpPr>
        <p:cxnSp>
          <p:nvCxnSpPr>
            <p:cNvPr id="44" name="Connecteur droit 43"/>
            <p:cNvCxnSpPr/>
            <p:nvPr/>
          </p:nvCxnSpPr>
          <p:spPr>
            <a:xfrm rot="-780000">
              <a:off x="2944211" y="3514661"/>
              <a:ext cx="331304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 rot="20820000">
              <a:off x="3032069" y="3429620"/>
              <a:ext cx="602721" cy="3694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/>
            <p:cNvSpPr/>
            <p:nvPr/>
          </p:nvSpPr>
          <p:spPr>
            <a:xfrm rot="20820000">
              <a:off x="5496945" y="2861249"/>
              <a:ext cx="602721" cy="3694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717630" y="7509462"/>
            <a:ext cx="3938805" cy="2890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vers le bas 57"/>
          <p:cNvSpPr/>
          <p:nvPr/>
        </p:nvSpPr>
        <p:spPr>
          <a:xfrm>
            <a:off x="2445431" y="6753203"/>
            <a:ext cx="483201" cy="738272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4" name="Groupe 63"/>
          <p:cNvGrpSpPr/>
          <p:nvPr/>
        </p:nvGrpSpPr>
        <p:grpSpPr>
          <a:xfrm>
            <a:off x="722271" y="6805608"/>
            <a:ext cx="3938805" cy="1033106"/>
            <a:chOff x="722271" y="6805608"/>
            <a:chExt cx="3938805" cy="1033106"/>
          </a:xfrm>
        </p:grpSpPr>
        <p:sp>
          <p:nvSpPr>
            <p:cNvPr id="51" name="Rectangle 50"/>
            <p:cNvSpPr/>
            <p:nvPr/>
          </p:nvSpPr>
          <p:spPr>
            <a:xfrm>
              <a:off x="722271" y="7512378"/>
              <a:ext cx="3938805" cy="326336"/>
            </a:xfrm>
            <a:custGeom>
              <a:avLst/>
              <a:gdLst>
                <a:gd name="connsiteX0" fmla="*/ 0 w 3938805"/>
                <a:gd name="connsiteY0" fmla="*/ 0 h 289044"/>
                <a:gd name="connsiteX1" fmla="*/ 3938805 w 3938805"/>
                <a:gd name="connsiteY1" fmla="*/ 0 h 289044"/>
                <a:gd name="connsiteX2" fmla="*/ 3938805 w 3938805"/>
                <a:gd name="connsiteY2" fmla="*/ 289044 h 289044"/>
                <a:gd name="connsiteX3" fmla="*/ 0 w 3938805"/>
                <a:gd name="connsiteY3" fmla="*/ 289044 h 289044"/>
                <a:gd name="connsiteX4" fmla="*/ 0 w 3938805"/>
                <a:gd name="connsiteY4" fmla="*/ 0 h 289044"/>
                <a:gd name="connsiteX0" fmla="*/ 0 w 3938805"/>
                <a:gd name="connsiteY0" fmla="*/ 100 h 289144"/>
                <a:gd name="connsiteX1" fmla="*/ 1945420 w 3938805"/>
                <a:gd name="connsiteY1" fmla="*/ 38727 h 289144"/>
                <a:gd name="connsiteX2" fmla="*/ 3938805 w 3938805"/>
                <a:gd name="connsiteY2" fmla="*/ 100 h 289144"/>
                <a:gd name="connsiteX3" fmla="*/ 3938805 w 3938805"/>
                <a:gd name="connsiteY3" fmla="*/ 289144 h 289144"/>
                <a:gd name="connsiteX4" fmla="*/ 0 w 3938805"/>
                <a:gd name="connsiteY4" fmla="*/ 289144 h 289144"/>
                <a:gd name="connsiteX5" fmla="*/ 0 w 3938805"/>
                <a:gd name="connsiteY5" fmla="*/ 100 h 289144"/>
                <a:gd name="connsiteX0" fmla="*/ 0 w 3938805"/>
                <a:gd name="connsiteY0" fmla="*/ 161 h 289205"/>
                <a:gd name="connsiteX1" fmla="*/ 1945420 w 3938805"/>
                <a:gd name="connsiteY1" fmla="*/ 38788 h 289205"/>
                <a:gd name="connsiteX2" fmla="*/ 3938805 w 3938805"/>
                <a:gd name="connsiteY2" fmla="*/ 161 h 289205"/>
                <a:gd name="connsiteX3" fmla="*/ 3938805 w 3938805"/>
                <a:gd name="connsiteY3" fmla="*/ 289205 h 289205"/>
                <a:gd name="connsiteX4" fmla="*/ 0 w 3938805"/>
                <a:gd name="connsiteY4" fmla="*/ 289205 h 289205"/>
                <a:gd name="connsiteX5" fmla="*/ 0 w 3938805"/>
                <a:gd name="connsiteY5" fmla="*/ 161 h 289205"/>
                <a:gd name="connsiteX0" fmla="*/ 0 w 3938805"/>
                <a:gd name="connsiteY0" fmla="*/ 161 h 326336"/>
                <a:gd name="connsiteX1" fmla="*/ 1945420 w 3938805"/>
                <a:gd name="connsiteY1" fmla="*/ 38788 h 326336"/>
                <a:gd name="connsiteX2" fmla="*/ 3938805 w 3938805"/>
                <a:gd name="connsiteY2" fmla="*/ 161 h 326336"/>
                <a:gd name="connsiteX3" fmla="*/ 3938805 w 3938805"/>
                <a:gd name="connsiteY3" fmla="*/ 289205 h 326336"/>
                <a:gd name="connsiteX4" fmla="*/ 1945420 w 3938805"/>
                <a:gd name="connsiteY4" fmla="*/ 326336 h 326336"/>
                <a:gd name="connsiteX5" fmla="*/ 0 w 3938805"/>
                <a:gd name="connsiteY5" fmla="*/ 289205 h 326336"/>
                <a:gd name="connsiteX6" fmla="*/ 0 w 3938805"/>
                <a:gd name="connsiteY6" fmla="*/ 161 h 326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8805" h="326336">
                  <a:moveTo>
                    <a:pt x="0" y="161"/>
                  </a:moveTo>
                  <a:cubicBezTo>
                    <a:pt x="652307" y="-2299"/>
                    <a:pt x="1258607" y="23995"/>
                    <a:pt x="1945420" y="38788"/>
                  </a:cubicBezTo>
                  <a:lnTo>
                    <a:pt x="3938805" y="161"/>
                  </a:lnTo>
                  <a:lnTo>
                    <a:pt x="3938805" y="289205"/>
                  </a:lnTo>
                  <a:cubicBezTo>
                    <a:pt x="3276260" y="290080"/>
                    <a:pt x="2607965" y="325461"/>
                    <a:pt x="1945420" y="326336"/>
                  </a:cubicBezTo>
                  <a:lnTo>
                    <a:pt x="0" y="289205"/>
                  </a:lnTo>
                  <a:lnTo>
                    <a:pt x="0" y="161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Flèche vers le bas 58"/>
            <p:cNvSpPr/>
            <p:nvPr/>
          </p:nvSpPr>
          <p:spPr>
            <a:xfrm>
              <a:off x="2445431" y="6805608"/>
              <a:ext cx="483201" cy="73827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722271" y="6834730"/>
            <a:ext cx="3938805" cy="1062228"/>
            <a:chOff x="722271" y="6834730"/>
            <a:chExt cx="3938805" cy="1062228"/>
          </a:xfrm>
        </p:grpSpPr>
        <p:sp>
          <p:nvSpPr>
            <p:cNvPr id="52" name="Rectangle 51"/>
            <p:cNvSpPr/>
            <p:nvPr/>
          </p:nvSpPr>
          <p:spPr>
            <a:xfrm>
              <a:off x="722271" y="7510535"/>
              <a:ext cx="3938805" cy="386423"/>
            </a:xfrm>
            <a:custGeom>
              <a:avLst/>
              <a:gdLst>
                <a:gd name="connsiteX0" fmla="*/ 0 w 3938805"/>
                <a:gd name="connsiteY0" fmla="*/ 0 h 289044"/>
                <a:gd name="connsiteX1" fmla="*/ 3938805 w 3938805"/>
                <a:gd name="connsiteY1" fmla="*/ 0 h 289044"/>
                <a:gd name="connsiteX2" fmla="*/ 3938805 w 3938805"/>
                <a:gd name="connsiteY2" fmla="*/ 289044 h 289044"/>
                <a:gd name="connsiteX3" fmla="*/ 0 w 3938805"/>
                <a:gd name="connsiteY3" fmla="*/ 289044 h 289044"/>
                <a:gd name="connsiteX4" fmla="*/ 0 w 3938805"/>
                <a:gd name="connsiteY4" fmla="*/ 0 h 289044"/>
                <a:gd name="connsiteX0" fmla="*/ 0 w 3938805"/>
                <a:gd name="connsiteY0" fmla="*/ 0 h 289044"/>
                <a:gd name="connsiteX1" fmla="*/ 1976941 w 3938805"/>
                <a:gd name="connsiteY1" fmla="*/ 34308 h 289044"/>
                <a:gd name="connsiteX2" fmla="*/ 3938805 w 3938805"/>
                <a:gd name="connsiteY2" fmla="*/ 0 h 289044"/>
                <a:gd name="connsiteX3" fmla="*/ 3938805 w 3938805"/>
                <a:gd name="connsiteY3" fmla="*/ 289044 h 289044"/>
                <a:gd name="connsiteX4" fmla="*/ 0 w 3938805"/>
                <a:gd name="connsiteY4" fmla="*/ 289044 h 289044"/>
                <a:gd name="connsiteX5" fmla="*/ 0 w 3938805"/>
                <a:gd name="connsiteY5" fmla="*/ 0 h 289044"/>
                <a:gd name="connsiteX0" fmla="*/ 0 w 3938805"/>
                <a:gd name="connsiteY0" fmla="*/ 0 h 289044"/>
                <a:gd name="connsiteX1" fmla="*/ 1976941 w 3938805"/>
                <a:gd name="connsiteY1" fmla="*/ 34308 h 289044"/>
                <a:gd name="connsiteX2" fmla="*/ 3938805 w 3938805"/>
                <a:gd name="connsiteY2" fmla="*/ 0 h 289044"/>
                <a:gd name="connsiteX3" fmla="*/ 3938805 w 3938805"/>
                <a:gd name="connsiteY3" fmla="*/ 289044 h 289044"/>
                <a:gd name="connsiteX4" fmla="*/ 0 w 3938805"/>
                <a:gd name="connsiteY4" fmla="*/ 289044 h 289044"/>
                <a:gd name="connsiteX5" fmla="*/ 0 w 3938805"/>
                <a:gd name="connsiteY5" fmla="*/ 0 h 289044"/>
                <a:gd name="connsiteX0" fmla="*/ 0 w 3938805"/>
                <a:gd name="connsiteY0" fmla="*/ 0 h 289044"/>
                <a:gd name="connsiteX1" fmla="*/ 1976941 w 3938805"/>
                <a:gd name="connsiteY1" fmla="*/ 51561 h 289044"/>
                <a:gd name="connsiteX2" fmla="*/ 3938805 w 3938805"/>
                <a:gd name="connsiteY2" fmla="*/ 0 h 289044"/>
                <a:gd name="connsiteX3" fmla="*/ 3938805 w 3938805"/>
                <a:gd name="connsiteY3" fmla="*/ 289044 h 289044"/>
                <a:gd name="connsiteX4" fmla="*/ 0 w 3938805"/>
                <a:gd name="connsiteY4" fmla="*/ 289044 h 289044"/>
                <a:gd name="connsiteX5" fmla="*/ 0 w 3938805"/>
                <a:gd name="connsiteY5" fmla="*/ 0 h 289044"/>
                <a:gd name="connsiteX0" fmla="*/ 0 w 3938805"/>
                <a:gd name="connsiteY0" fmla="*/ 0 h 344933"/>
                <a:gd name="connsiteX1" fmla="*/ 1976941 w 3938805"/>
                <a:gd name="connsiteY1" fmla="*/ 51561 h 344933"/>
                <a:gd name="connsiteX2" fmla="*/ 3938805 w 3938805"/>
                <a:gd name="connsiteY2" fmla="*/ 0 h 344933"/>
                <a:gd name="connsiteX3" fmla="*/ 3938805 w 3938805"/>
                <a:gd name="connsiteY3" fmla="*/ 289044 h 344933"/>
                <a:gd name="connsiteX4" fmla="*/ 1982692 w 3938805"/>
                <a:gd name="connsiteY4" fmla="*/ 344859 h 344933"/>
                <a:gd name="connsiteX5" fmla="*/ 0 w 3938805"/>
                <a:gd name="connsiteY5" fmla="*/ 289044 h 344933"/>
                <a:gd name="connsiteX6" fmla="*/ 0 w 3938805"/>
                <a:gd name="connsiteY6" fmla="*/ 0 h 344933"/>
                <a:gd name="connsiteX0" fmla="*/ 0 w 3938805"/>
                <a:gd name="connsiteY0" fmla="*/ 0 h 344859"/>
                <a:gd name="connsiteX1" fmla="*/ 1976941 w 3938805"/>
                <a:gd name="connsiteY1" fmla="*/ 51561 h 344859"/>
                <a:gd name="connsiteX2" fmla="*/ 3938805 w 3938805"/>
                <a:gd name="connsiteY2" fmla="*/ 0 h 344859"/>
                <a:gd name="connsiteX3" fmla="*/ 3938805 w 3938805"/>
                <a:gd name="connsiteY3" fmla="*/ 289044 h 344859"/>
                <a:gd name="connsiteX4" fmla="*/ 1982692 w 3938805"/>
                <a:gd name="connsiteY4" fmla="*/ 344859 h 344859"/>
                <a:gd name="connsiteX5" fmla="*/ 0 w 3938805"/>
                <a:gd name="connsiteY5" fmla="*/ 289044 h 344859"/>
                <a:gd name="connsiteX6" fmla="*/ 0 w 3938805"/>
                <a:gd name="connsiteY6" fmla="*/ 0 h 344859"/>
                <a:gd name="connsiteX0" fmla="*/ 0 w 3938805"/>
                <a:gd name="connsiteY0" fmla="*/ 0 h 344859"/>
                <a:gd name="connsiteX1" fmla="*/ 1976941 w 3938805"/>
                <a:gd name="connsiteY1" fmla="*/ 79270 h 344859"/>
                <a:gd name="connsiteX2" fmla="*/ 3938805 w 3938805"/>
                <a:gd name="connsiteY2" fmla="*/ 0 h 344859"/>
                <a:gd name="connsiteX3" fmla="*/ 3938805 w 3938805"/>
                <a:gd name="connsiteY3" fmla="*/ 289044 h 344859"/>
                <a:gd name="connsiteX4" fmla="*/ 1982692 w 3938805"/>
                <a:gd name="connsiteY4" fmla="*/ 344859 h 344859"/>
                <a:gd name="connsiteX5" fmla="*/ 0 w 3938805"/>
                <a:gd name="connsiteY5" fmla="*/ 289044 h 344859"/>
                <a:gd name="connsiteX6" fmla="*/ 0 w 3938805"/>
                <a:gd name="connsiteY6" fmla="*/ 0 h 344859"/>
                <a:gd name="connsiteX0" fmla="*/ 0 w 3938805"/>
                <a:gd name="connsiteY0" fmla="*/ 0 h 386423"/>
                <a:gd name="connsiteX1" fmla="*/ 1976941 w 3938805"/>
                <a:gd name="connsiteY1" fmla="*/ 79270 h 386423"/>
                <a:gd name="connsiteX2" fmla="*/ 3938805 w 3938805"/>
                <a:gd name="connsiteY2" fmla="*/ 0 h 386423"/>
                <a:gd name="connsiteX3" fmla="*/ 3938805 w 3938805"/>
                <a:gd name="connsiteY3" fmla="*/ 289044 h 386423"/>
                <a:gd name="connsiteX4" fmla="*/ 1982692 w 3938805"/>
                <a:gd name="connsiteY4" fmla="*/ 386423 h 386423"/>
                <a:gd name="connsiteX5" fmla="*/ 0 w 3938805"/>
                <a:gd name="connsiteY5" fmla="*/ 289044 h 386423"/>
                <a:gd name="connsiteX6" fmla="*/ 0 w 3938805"/>
                <a:gd name="connsiteY6" fmla="*/ 0 h 386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8805" h="386423">
                  <a:moveTo>
                    <a:pt x="0" y="0"/>
                  </a:moveTo>
                  <a:cubicBezTo>
                    <a:pt x="660897" y="-66"/>
                    <a:pt x="1310293" y="67834"/>
                    <a:pt x="1976941" y="79270"/>
                  </a:cubicBezTo>
                  <a:lnTo>
                    <a:pt x="3938805" y="0"/>
                  </a:lnTo>
                  <a:lnTo>
                    <a:pt x="3938805" y="289044"/>
                  </a:lnTo>
                  <a:cubicBezTo>
                    <a:pt x="3284850" y="286562"/>
                    <a:pt x="2636647" y="365901"/>
                    <a:pt x="1982692" y="386423"/>
                  </a:cubicBezTo>
                  <a:lnTo>
                    <a:pt x="0" y="28904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Flèche vers le bas 59"/>
            <p:cNvSpPr/>
            <p:nvPr/>
          </p:nvSpPr>
          <p:spPr>
            <a:xfrm>
              <a:off x="2445431" y="6834730"/>
              <a:ext cx="483201" cy="73827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723602" y="6888874"/>
            <a:ext cx="3938805" cy="1085687"/>
            <a:chOff x="723602" y="6888874"/>
            <a:chExt cx="3938805" cy="1085687"/>
          </a:xfrm>
        </p:grpSpPr>
        <p:sp>
          <p:nvSpPr>
            <p:cNvPr id="53" name="Rectangle 52"/>
            <p:cNvSpPr/>
            <p:nvPr/>
          </p:nvSpPr>
          <p:spPr>
            <a:xfrm>
              <a:off x="723602" y="7513670"/>
              <a:ext cx="3938805" cy="460891"/>
            </a:xfrm>
            <a:custGeom>
              <a:avLst/>
              <a:gdLst>
                <a:gd name="connsiteX0" fmla="*/ 0 w 3938805"/>
                <a:gd name="connsiteY0" fmla="*/ 0 h 289044"/>
                <a:gd name="connsiteX1" fmla="*/ 3938805 w 3938805"/>
                <a:gd name="connsiteY1" fmla="*/ 0 h 289044"/>
                <a:gd name="connsiteX2" fmla="*/ 3938805 w 3938805"/>
                <a:gd name="connsiteY2" fmla="*/ 289044 h 289044"/>
                <a:gd name="connsiteX3" fmla="*/ 0 w 3938805"/>
                <a:gd name="connsiteY3" fmla="*/ 289044 h 289044"/>
                <a:gd name="connsiteX4" fmla="*/ 0 w 3938805"/>
                <a:gd name="connsiteY4" fmla="*/ 0 h 289044"/>
                <a:gd name="connsiteX0" fmla="*/ 0 w 3938805"/>
                <a:gd name="connsiteY0" fmla="*/ 75 h 289119"/>
                <a:gd name="connsiteX1" fmla="*/ 2007244 w 3938805"/>
                <a:gd name="connsiteY1" fmla="*/ 107583 h 289119"/>
                <a:gd name="connsiteX2" fmla="*/ 3938805 w 3938805"/>
                <a:gd name="connsiteY2" fmla="*/ 75 h 289119"/>
                <a:gd name="connsiteX3" fmla="*/ 3938805 w 3938805"/>
                <a:gd name="connsiteY3" fmla="*/ 289119 h 289119"/>
                <a:gd name="connsiteX4" fmla="*/ 0 w 3938805"/>
                <a:gd name="connsiteY4" fmla="*/ 289119 h 289119"/>
                <a:gd name="connsiteX5" fmla="*/ 0 w 3938805"/>
                <a:gd name="connsiteY5" fmla="*/ 75 h 289119"/>
                <a:gd name="connsiteX0" fmla="*/ 0 w 3938805"/>
                <a:gd name="connsiteY0" fmla="*/ 64 h 289108"/>
                <a:gd name="connsiteX1" fmla="*/ 2007244 w 3938805"/>
                <a:gd name="connsiteY1" fmla="*/ 128353 h 289108"/>
                <a:gd name="connsiteX2" fmla="*/ 3938805 w 3938805"/>
                <a:gd name="connsiteY2" fmla="*/ 64 h 289108"/>
                <a:gd name="connsiteX3" fmla="*/ 3938805 w 3938805"/>
                <a:gd name="connsiteY3" fmla="*/ 289108 h 289108"/>
                <a:gd name="connsiteX4" fmla="*/ 0 w 3938805"/>
                <a:gd name="connsiteY4" fmla="*/ 289108 h 289108"/>
                <a:gd name="connsiteX5" fmla="*/ 0 w 3938805"/>
                <a:gd name="connsiteY5" fmla="*/ 64 h 289108"/>
                <a:gd name="connsiteX0" fmla="*/ 0 w 3938805"/>
                <a:gd name="connsiteY0" fmla="*/ 91 h 289135"/>
                <a:gd name="connsiteX1" fmla="*/ 2007244 w 3938805"/>
                <a:gd name="connsiteY1" fmla="*/ 128380 h 289135"/>
                <a:gd name="connsiteX2" fmla="*/ 3938805 w 3938805"/>
                <a:gd name="connsiteY2" fmla="*/ 91 h 289135"/>
                <a:gd name="connsiteX3" fmla="*/ 3938805 w 3938805"/>
                <a:gd name="connsiteY3" fmla="*/ 289135 h 289135"/>
                <a:gd name="connsiteX4" fmla="*/ 0 w 3938805"/>
                <a:gd name="connsiteY4" fmla="*/ 289135 h 289135"/>
                <a:gd name="connsiteX5" fmla="*/ 0 w 3938805"/>
                <a:gd name="connsiteY5" fmla="*/ 91 h 289135"/>
                <a:gd name="connsiteX0" fmla="*/ 0 w 3938805"/>
                <a:gd name="connsiteY0" fmla="*/ 91 h 460891"/>
                <a:gd name="connsiteX1" fmla="*/ 2007244 w 3938805"/>
                <a:gd name="connsiteY1" fmla="*/ 128380 h 460891"/>
                <a:gd name="connsiteX2" fmla="*/ 3938805 w 3938805"/>
                <a:gd name="connsiteY2" fmla="*/ 91 h 460891"/>
                <a:gd name="connsiteX3" fmla="*/ 3938805 w 3938805"/>
                <a:gd name="connsiteY3" fmla="*/ 289135 h 460891"/>
                <a:gd name="connsiteX4" fmla="*/ 2000317 w 3938805"/>
                <a:gd name="connsiteY4" fmla="*/ 460891 h 460891"/>
                <a:gd name="connsiteX5" fmla="*/ 0 w 3938805"/>
                <a:gd name="connsiteY5" fmla="*/ 289135 h 460891"/>
                <a:gd name="connsiteX6" fmla="*/ 0 w 3938805"/>
                <a:gd name="connsiteY6" fmla="*/ 91 h 460891"/>
                <a:gd name="connsiteX0" fmla="*/ 0 w 3938805"/>
                <a:gd name="connsiteY0" fmla="*/ 91 h 460891"/>
                <a:gd name="connsiteX1" fmla="*/ 2007244 w 3938805"/>
                <a:gd name="connsiteY1" fmla="*/ 128380 h 460891"/>
                <a:gd name="connsiteX2" fmla="*/ 3938805 w 3938805"/>
                <a:gd name="connsiteY2" fmla="*/ 91 h 460891"/>
                <a:gd name="connsiteX3" fmla="*/ 3938805 w 3938805"/>
                <a:gd name="connsiteY3" fmla="*/ 289135 h 460891"/>
                <a:gd name="connsiteX4" fmla="*/ 2000317 w 3938805"/>
                <a:gd name="connsiteY4" fmla="*/ 460891 h 460891"/>
                <a:gd name="connsiteX5" fmla="*/ 0 w 3938805"/>
                <a:gd name="connsiteY5" fmla="*/ 289135 h 460891"/>
                <a:gd name="connsiteX6" fmla="*/ 0 w 3938805"/>
                <a:gd name="connsiteY6" fmla="*/ 91 h 460891"/>
                <a:gd name="connsiteX0" fmla="*/ 0 w 3938805"/>
                <a:gd name="connsiteY0" fmla="*/ 91 h 460891"/>
                <a:gd name="connsiteX1" fmla="*/ 1951826 w 3938805"/>
                <a:gd name="connsiteY1" fmla="*/ 128380 h 460891"/>
                <a:gd name="connsiteX2" fmla="*/ 3938805 w 3938805"/>
                <a:gd name="connsiteY2" fmla="*/ 91 h 460891"/>
                <a:gd name="connsiteX3" fmla="*/ 3938805 w 3938805"/>
                <a:gd name="connsiteY3" fmla="*/ 289135 h 460891"/>
                <a:gd name="connsiteX4" fmla="*/ 2000317 w 3938805"/>
                <a:gd name="connsiteY4" fmla="*/ 460891 h 460891"/>
                <a:gd name="connsiteX5" fmla="*/ 0 w 3938805"/>
                <a:gd name="connsiteY5" fmla="*/ 289135 h 460891"/>
                <a:gd name="connsiteX6" fmla="*/ 0 w 3938805"/>
                <a:gd name="connsiteY6" fmla="*/ 91 h 460891"/>
                <a:gd name="connsiteX0" fmla="*/ 0 w 3938805"/>
                <a:gd name="connsiteY0" fmla="*/ 91 h 460891"/>
                <a:gd name="connsiteX1" fmla="*/ 1951826 w 3938805"/>
                <a:gd name="connsiteY1" fmla="*/ 128380 h 460891"/>
                <a:gd name="connsiteX2" fmla="*/ 3938805 w 3938805"/>
                <a:gd name="connsiteY2" fmla="*/ 91 h 460891"/>
                <a:gd name="connsiteX3" fmla="*/ 3938805 w 3938805"/>
                <a:gd name="connsiteY3" fmla="*/ 289135 h 460891"/>
                <a:gd name="connsiteX4" fmla="*/ 1944898 w 3938805"/>
                <a:gd name="connsiteY4" fmla="*/ 460891 h 460891"/>
                <a:gd name="connsiteX5" fmla="*/ 0 w 3938805"/>
                <a:gd name="connsiteY5" fmla="*/ 289135 h 460891"/>
                <a:gd name="connsiteX6" fmla="*/ 0 w 3938805"/>
                <a:gd name="connsiteY6" fmla="*/ 91 h 460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8805" h="460891">
                  <a:moveTo>
                    <a:pt x="0" y="91"/>
                  </a:moveTo>
                  <a:cubicBezTo>
                    <a:pt x="666772" y="-3328"/>
                    <a:pt x="1271200" y="90235"/>
                    <a:pt x="1951826" y="128380"/>
                  </a:cubicBezTo>
                  <a:lnTo>
                    <a:pt x="3938805" y="91"/>
                  </a:lnTo>
                  <a:lnTo>
                    <a:pt x="3938805" y="289135"/>
                  </a:lnTo>
                  <a:cubicBezTo>
                    <a:pt x="3292642" y="288660"/>
                    <a:pt x="2597989" y="405948"/>
                    <a:pt x="1944898" y="460891"/>
                  </a:cubicBezTo>
                  <a:lnTo>
                    <a:pt x="0" y="289135"/>
                  </a:lnTo>
                  <a:lnTo>
                    <a:pt x="0" y="91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Flèche vers le bas 60"/>
            <p:cNvSpPr/>
            <p:nvPr/>
          </p:nvSpPr>
          <p:spPr>
            <a:xfrm>
              <a:off x="2445431" y="6888874"/>
              <a:ext cx="483201" cy="73827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72259" y="2037314"/>
            <a:ext cx="4231584" cy="17362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52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">
                                      <p:cBhvr>
                                        <p:cTn id="4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00000">
                                      <p:cBhvr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1.53846E-6 L 0.45648 0.062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24" y="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2" animBg="1"/>
      <p:bldP spid="26" grpId="0" animBg="1"/>
      <p:bldP spid="26" grpId="2" animBg="1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58" grpId="0" animBg="1"/>
      <p:bldP spid="58" grpId="1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e 117"/>
          <p:cNvGrpSpPr/>
          <p:nvPr/>
        </p:nvGrpSpPr>
        <p:grpSpPr>
          <a:xfrm>
            <a:off x="2449328" y="4683268"/>
            <a:ext cx="2051246" cy="1749205"/>
            <a:chOff x="2449328" y="4683268"/>
            <a:chExt cx="2051246" cy="1749205"/>
          </a:xfrm>
        </p:grpSpPr>
        <p:sp>
          <p:nvSpPr>
            <p:cNvPr id="64" name="Rectangle 63"/>
            <p:cNvSpPr/>
            <p:nvPr/>
          </p:nvSpPr>
          <p:spPr>
            <a:xfrm>
              <a:off x="2449328" y="4683268"/>
              <a:ext cx="1860991" cy="174920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94" name="Zone de texte 2"/>
            <p:cNvSpPr txBox="1">
              <a:spLocks noChangeArrowheads="1"/>
            </p:cNvSpPr>
            <p:nvPr/>
          </p:nvSpPr>
          <p:spPr bwMode="auto">
            <a:xfrm>
              <a:off x="4160174" y="5966839"/>
              <a:ext cx="340400" cy="21950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000" dirty="0" smtClean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S3</a:t>
              </a:r>
              <a:endParaRPr lang="fr-F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43" y="698507"/>
            <a:ext cx="6647114" cy="239956"/>
          </a:xfrm>
          <a:prstGeom prst="rect">
            <a:avLst/>
          </a:prstGeom>
        </p:spPr>
      </p:pic>
      <p:grpSp>
        <p:nvGrpSpPr>
          <p:cNvPr id="119" name="Groupe 118"/>
          <p:cNvGrpSpPr/>
          <p:nvPr/>
        </p:nvGrpSpPr>
        <p:grpSpPr>
          <a:xfrm>
            <a:off x="2449328" y="5168761"/>
            <a:ext cx="1276379" cy="1263712"/>
            <a:chOff x="2449328" y="5168761"/>
            <a:chExt cx="1276379" cy="1263712"/>
          </a:xfrm>
        </p:grpSpPr>
        <p:sp>
          <p:nvSpPr>
            <p:cNvPr id="62" name="Ellipse 61"/>
            <p:cNvSpPr/>
            <p:nvPr/>
          </p:nvSpPr>
          <p:spPr>
            <a:xfrm>
              <a:off x="2449328" y="5168761"/>
              <a:ext cx="1276379" cy="126371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68" name="Zone de texte 2"/>
            <p:cNvSpPr txBox="1">
              <a:spLocks noChangeArrowheads="1"/>
            </p:cNvSpPr>
            <p:nvPr/>
          </p:nvSpPr>
          <p:spPr bwMode="auto">
            <a:xfrm>
              <a:off x="3039129" y="5269394"/>
              <a:ext cx="349244" cy="2145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0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S1</a:t>
              </a:r>
            </a:p>
          </p:txBody>
        </p:sp>
        <p:sp>
          <p:nvSpPr>
            <p:cNvPr id="109" name="Ellipse 108"/>
            <p:cNvSpPr/>
            <p:nvPr/>
          </p:nvSpPr>
          <p:spPr>
            <a:xfrm>
              <a:off x="3061422" y="5786074"/>
              <a:ext cx="46990" cy="46963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grpSp>
        <p:nvGrpSpPr>
          <p:cNvPr id="120" name="Groupe 119"/>
          <p:cNvGrpSpPr/>
          <p:nvPr/>
        </p:nvGrpSpPr>
        <p:grpSpPr>
          <a:xfrm>
            <a:off x="3611171" y="4983130"/>
            <a:ext cx="699148" cy="692211"/>
            <a:chOff x="3611171" y="4983130"/>
            <a:chExt cx="699148" cy="692211"/>
          </a:xfrm>
          <a:solidFill>
            <a:schemeClr val="accent1"/>
          </a:solidFill>
        </p:grpSpPr>
        <p:sp>
          <p:nvSpPr>
            <p:cNvPr id="63" name="Ellipse 62"/>
            <p:cNvSpPr/>
            <p:nvPr/>
          </p:nvSpPr>
          <p:spPr>
            <a:xfrm>
              <a:off x="3611171" y="4983130"/>
              <a:ext cx="699148" cy="692211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93" name="Zone de texte 2"/>
            <p:cNvSpPr txBox="1">
              <a:spLocks noChangeArrowheads="1"/>
            </p:cNvSpPr>
            <p:nvPr/>
          </p:nvSpPr>
          <p:spPr bwMode="auto">
            <a:xfrm>
              <a:off x="3794156" y="5059022"/>
              <a:ext cx="340400" cy="2195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000" dirty="0" smtClean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S2</a:t>
              </a:r>
              <a:endParaRPr lang="fr-F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0" name="Ellipse 109"/>
            <p:cNvSpPr/>
            <p:nvPr/>
          </p:nvSpPr>
          <p:spPr>
            <a:xfrm>
              <a:off x="3937250" y="5305753"/>
              <a:ext cx="46990" cy="46963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sp>
        <p:nvSpPr>
          <p:cNvPr id="66" name="Ellipse 65"/>
          <p:cNvSpPr/>
          <p:nvPr/>
        </p:nvSpPr>
        <p:spPr>
          <a:xfrm>
            <a:off x="3630596" y="5485113"/>
            <a:ext cx="46990" cy="469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2425833" y="5792704"/>
            <a:ext cx="46990" cy="469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4286824" y="5278524"/>
            <a:ext cx="46990" cy="469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3063020" y="6408991"/>
            <a:ext cx="46990" cy="469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75" name="Rectangle 74"/>
          <p:cNvSpPr/>
          <p:nvPr/>
        </p:nvSpPr>
        <p:spPr>
          <a:xfrm>
            <a:off x="108682" y="1034879"/>
            <a:ext cx="67232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actions mécaniques sont classées en deux familles :</a:t>
            </a:r>
          </a:p>
          <a:p>
            <a:pPr>
              <a:spcAft>
                <a:spcPts val="0"/>
              </a:spcAft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actions mécaniques à distance</a:t>
            </a: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actions mécaniques de contact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(dans les liaisons mécaniques)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</p:txBody>
      </p:sp>
      <p:grpSp>
        <p:nvGrpSpPr>
          <p:cNvPr id="88" name="Groupe 87"/>
          <p:cNvGrpSpPr/>
          <p:nvPr/>
        </p:nvGrpSpPr>
        <p:grpSpPr>
          <a:xfrm>
            <a:off x="671783" y="2040934"/>
            <a:ext cx="1817298" cy="1824933"/>
            <a:chOff x="2041314" y="1802549"/>
            <a:chExt cx="1817298" cy="1824933"/>
          </a:xfrm>
        </p:grpSpPr>
        <p:grpSp>
          <p:nvGrpSpPr>
            <p:cNvPr id="81" name="Groupe 80"/>
            <p:cNvGrpSpPr/>
            <p:nvPr/>
          </p:nvGrpSpPr>
          <p:grpSpPr>
            <a:xfrm>
              <a:off x="2041314" y="1802549"/>
              <a:ext cx="1817298" cy="1824933"/>
              <a:chOff x="2041314" y="1802549"/>
              <a:chExt cx="1817298" cy="1824933"/>
            </a:xfrm>
          </p:grpSpPr>
          <p:grpSp>
            <p:nvGrpSpPr>
              <p:cNvPr id="79" name="Groupe 78"/>
              <p:cNvGrpSpPr/>
              <p:nvPr/>
            </p:nvGrpSpPr>
            <p:grpSpPr>
              <a:xfrm>
                <a:off x="2351985" y="1802549"/>
                <a:ext cx="1179094" cy="1505831"/>
                <a:chOff x="2478506" y="1969326"/>
                <a:chExt cx="1179094" cy="1505831"/>
              </a:xfrm>
            </p:grpSpPr>
            <p:sp>
              <p:nvSpPr>
                <p:cNvPr id="76" name="Ellipse 75"/>
                <p:cNvSpPr/>
                <p:nvPr/>
              </p:nvSpPr>
              <p:spPr>
                <a:xfrm>
                  <a:off x="2478506" y="2296063"/>
                  <a:ext cx="1179094" cy="1179094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2970022" y="2137768"/>
                  <a:ext cx="212927" cy="15829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8" name="Triangle isocèle 77"/>
                <p:cNvSpPr/>
                <p:nvPr/>
              </p:nvSpPr>
              <p:spPr>
                <a:xfrm>
                  <a:off x="2932443" y="1969326"/>
                  <a:ext cx="288083" cy="168442"/>
                </a:xfrm>
                <a:prstGeom prst="triangle">
                  <a:avLst/>
                </a:prstGeom>
                <a:solidFill>
                  <a:schemeClr val="accent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/>
                </a:p>
              </p:txBody>
            </p:sp>
          </p:grpSp>
          <p:sp>
            <p:nvSpPr>
              <p:cNvPr id="80" name="Ellipse 79"/>
              <p:cNvSpPr/>
              <p:nvPr/>
            </p:nvSpPr>
            <p:spPr>
              <a:xfrm>
                <a:off x="2041314" y="1810184"/>
                <a:ext cx="1817298" cy="1817298"/>
              </a:xfrm>
              <a:prstGeom prst="ellipse">
                <a:avLst/>
              </a:prstGeom>
              <a:noFill/>
              <a:ln>
                <a:solidFill>
                  <a:schemeClr val="tx1">
                    <a:alpha val="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/>
              </a:p>
            </p:txBody>
          </p:sp>
        </p:grpSp>
        <p:cxnSp>
          <p:nvCxnSpPr>
            <p:cNvPr id="85" name="Connecteur droit avec flèche 84"/>
            <p:cNvCxnSpPr/>
            <p:nvPr/>
          </p:nvCxnSpPr>
          <p:spPr>
            <a:xfrm>
              <a:off x="2945464" y="2129286"/>
              <a:ext cx="10595" cy="63608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Rectangle 88"/>
          <p:cNvSpPr/>
          <p:nvPr/>
        </p:nvSpPr>
        <p:spPr>
          <a:xfrm>
            <a:off x="105443" y="4009834"/>
            <a:ext cx="67223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Considérons  les  solides suivants : </a:t>
            </a:r>
            <a:r>
              <a:rPr lang="fr-F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S1, S2 et S3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Isolons S1 et S2 dans l’ensemble E, </a:t>
            </a:r>
            <a:r>
              <a:rPr lang="fr-FR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S3 est extérieur à l’ensemble E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45610" y="7583408"/>
            <a:ext cx="66983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r-FR" sz="1400" b="1" cap="small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bilan des actions mécaniques exercées sur E est :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Actions mécaniques extérieures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qui agissent sur l’ensemble E :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Poids de l’ensemble E (action mécanique à distance : Poids de S</a:t>
            </a:r>
            <a:r>
              <a:rPr lang="fr-FR" sz="1400" baseline="-25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et S</a:t>
            </a:r>
            <a:r>
              <a:rPr lang="fr-FR" sz="1400" baseline="-25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Réactions d’appui exercées par S</a:t>
            </a:r>
            <a:r>
              <a:rPr lang="fr-FR" sz="1400" baseline="-25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sur l’ensemble E aux points A, B et D (actions mécaniques de contact).</a:t>
            </a:r>
          </a:p>
          <a:p>
            <a:pPr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"/>
            </a:pP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Actions mécaniques intérieures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au système E :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Action réciproque entre S1 et S2, exercée au point C</a:t>
            </a:r>
            <a:endParaRPr lang="fr-FR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92" name="Connecteur droit avec flèche 91"/>
          <p:cNvCxnSpPr/>
          <p:nvPr/>
        </p:nvCxnSpPr>
        <p:spPr>
          <a:xfrm>
            <a:off x="3086515" y="5792704"/>
            <a:ext cx="0" cy="51441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/>
          <p:cNvCxnSpPr/>
          <p:nvPr/>
        </p:nvCxnSpPr>
        <p:spPr>
          <a:xfrm>
            <a:off x="3961539" y="5336435"/>
            <a:ext cx="0" cy="3037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/>
          <p:nvPr/>
        </p:nvCxnSpPr>
        <p:spPr>
          <a:xfrm flipV="1">
            <a:off x="2012379" y="5828417"/>
            <a:ext cx="412676" cy="79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/>
          <p:nvPr/>
        </p:nvCxnSpPr>
        <p:spPr>
          <a:xfrm flipH="1">
            <a:off x="4330374" y="5302005"/>
            <a:ext cx="58659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 flipV="1">
            <a:off x="3086515" y="6455954"/>
            <a:ext cx="0" cy="4053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145610" y="6907031"/>
            <a:ext cx="66420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 ensemble de corps étant défini (isolement), on distingue les actions mécaniques </a:t>
            </a: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extérieures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des actions mécaniques </a:t>
            </a:r>
            <a:r>
              <a:rPr lang="fr-FR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intérieures</a:t>
            </a: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à cet ensemble.</a:t>
            </a:r>
            <a:endParaRPr lang="fr-FR" sz="1400" dirty="0"/>
          </a:p>
        </p:txBody>
      </p:sp>
      <p:grpSp>
        <p:nvGrpSpPr>
          <p:cNvPr id="123" name="Groupe 122"/>
          <p:cNvGrpSpPr/>
          <p:nvPr/>
        </p:nvGrpSpPr>
        <p:grpSpPr>
          <a:xfrm>
            <a:off x="2445110" y="4813366"/>
            <a:ext cx="1962988" cy="1704033"/>
            <a:chOff x="2359720" y="4813366"/>
            <a:chExt cx="2114898" cy="1712424"/>
          </a:xfrm>
        </p:grpSpPr>
        <p:sp>
          <p:nvSpPr>
            <p:cNvPr id="121" name="Ellipse 120"/>
            <p:cNvSpPr/>
            <p:nvPr/>
          </p:nvSpPr>
          <p:spPr>
            <a:xfrm>
              <a:off x="2359720" y="4813366"/>
              <a:ext cx="2114898" cy="1712424"/>
            </a:xfrm>
            <a:prstGeom prst="ellipse">
              <a:avLst/>
            </a:prstGeom>
            <a:noFill/>
            <a:ln w="539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3813310" y="6063140"/>
              <a:ext cx="345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endPara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5" name="Groupe 124"/>
          <p:cNvGrpSpPr/>
          <p:nvPr/>
        </p:nvGrpSpPr>
        <p:grpSpPr>
          <a:xfrm>
            <a:off x="2230132" y="5034826"/>
            <a:ext cx="2263742" cy="1406503"/>
            <a:chOff x="2230132" y="5034826"/>
            <a:chExt cx="2263742" cy="1406503"/>
          </a:xfrm>
        </p:grpSpPr>
        <p:sp>
          <p:nvSpPr>
            <p:cNvPr id="70" name="Zone de texte 2"/>
            <p:cNvSpPr txBox="1">
              <a:spLocks noChangeArrowheads="1"/>
            </p:cNvSpPr>
            <p:nvPr/>
          </p:nvSpPr>
          <p:spPr bwMode="auto">
            <a:xfrm>
              <a:off x="4244954" y="5034826"/>
              <a:ext cx="248920" cy="290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71" name="Zone de texte 2"/>
            <p:cNvSpPr txBox="1">
              <a:spLocks noChangeArrowheads="1"/>
            </p:cNvSpPr>
            <p:nvPr/>
          </p:nvSpPr>
          <p:spPr bwMode="auto">
            <a:xfrm>
              <a:off x="2230132" y="5564669"/>
              <a:ext cx="260985" cy="239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9" name="Zone de texte 2"/>
            <p:cNvSpPr txBox="1">
              <a:spLocks noChangeArrowheads="1"/>
            </p:cNvSpPr>
            <p:nvPr/>
          </p:nvSpPr>
          <p:spPr bwMode="auto">
            <a:xfrm>
              <a:off x="3401857" y="5327873"/>
              <a:ext cx="323850" cy="277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74" name="Zone de texte 2"/>
            <p:cNvSpPr txBox="1">
              <a:spLocks noChangeArrowheads="1"/>
            </p:cNvSpPr>
            <p:nvPr/>
          </p:nvSpPr>
          <p:spPr bwMode="auto">
            <a:xfrm>
              <a:off x="3063020" y="6204611"/>
              <a:ext cx="255270" cy="236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1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130" name="Groupe 129"/>
          <p:cNvGrpSpPr/>
          <p:nvPr/>
        </p:nvGrpSpPr>
        <p:grpSpPr>
          <a:xfrm>
            <a:off x="3437964" y="2258240"/>
            <a:ext cx="1521141" cy="1069884"/>
            <a:chOff x="3042233" y="2138457"/>
            <a:chExt cx="1607872" cy="1391399"/>
          </a:xfrm>
        </p:grpSpPr>
        <p:sp>
          <p:nvSpPr>
            <p:cNvPr id="126" name="Arc plein 125"/>
            <p:cNvSpPr/>
            <p:nvPr/>
          </p:nvSpPr>
          <p:spPr>
            <a:xfrm rot="16200000">
              <a:off x="3150887" y="2030638"/>
              <a:ext cx="1390564" cy="1607872"/>
            </a:xfrm>
            <a:prstGeom prst="blockArc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863284" y="2138457"/>
              <a:ext cx="296890" cy="34810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863284" y="3179642"/>
              <a:ext cx="296890" cy="348108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</p:grpSp>
      <p:sp>
        <p:nvSpPr>
          <p:cNvPr id="131" name="Ellipse 130"/>
          <p:cNvSpPr/>
          <p:nvPr/>
        </p:nvSpPr>
        <p:spPr>
          <a:xfrm>
            <a:off x="5828364" y="2392546"/>
            <a:ext cx="801914" cy="8019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grpSp>
        <p:nvGrpSpPr>
          <p:cNvPr id="147" name="Groupe 146"/>
          <p:cNvGrpSpPr/>
          <p:nvPr/>
        </p:nvGrpSpPr>
        <p:grpSpPr>
          <a:xfrm>
            <a:off x="4622115" y="2242481"/>
            <a:ext cx="1114343" cy="1049045"/>
            <a:chOff x="4622115" y="2242481"/>
            <a:chExt cx="1114343" cy="1049045"/>
          </a:xfrm>
        </p:grpSpPr>
        <p:sp>
          <p:nvSpPr>
            <p:cNvPr id="139" name="Forme libre 138"/>
            <p:cNvSpPr/>
            <p:nvPr/>
          </p:nvSpPr>
          <p:spPr>
            <a:xfrm>
              <a:off x="4623758" y="2242481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Forme libre 139"/>
            <p:cNvSpPr/>
            <p:nvPr/>
          </p:nvSpPr>
          <p:spPr>
            <a:xfrm>
              <a:off x="4623758" y="2293270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1" name="Forme libre 140"/>
            <p:cNvSpPr/>
            <p:nvPr/>
          </p:nvSpPr>
          <p:spPr>
            <a:xfrm>
              <a:off x="4622115" y="2899715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2" name="Forme libre 141"/>
            <p:cNvSpPr/>
            <p:nvPr/>
          </p:nvSpPr>
          <p:spPr>
            <a:xfrm>
              <a:off x="4622115" y="2959433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3" name="Forme libre 142"/>
            <p:cNvSpPr/>
            <p:nvPr/>
          </p:nvSpPr>
          <p:spPr>
            <a:xfrm>
              <a:off x="4624348" y="2341934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4" name="Forme libre 143"/>
            <p:cNvSpPr/>
            <p:nvPr/>
          </p:nvSpPr>
          <p:spPr>
            <a:xfrm>
              <a:off x="4622705" y="3008097"/>
              <a:ext cx="1112110" cy="283429"/>
            </a:xfrm>
            <a:custGeom>
              <a:avLst/>
              <a:gdLst>
                <a:gd name="connsiteX0" fmla="*/ 0 w 1385658"/>
                <a:gd name="connsiteY0" fmla="*/ 181542 h 224913"/>
                <a:gd name="connsiteX1" fmla="*/ 465827 w 1385658"/>
                <a:gd name="connsiteY1" fmla="*/ 387 h 224913"/>
                <a:gd name="connsiteX2" fmla="*/ 931653 w 1385658"/>
                <a:gd name="connsiteY2" fmla="*/ 224674 h 224913"/>
                <a:gd name="connsiteX3" fmla="*/ 1354348 w 1385658"/>
                <a:gd name="connsiteY3" fmla="*/ 43519 h 224913"/>
                <a:gd name="connsiteX4" fmla="*/ 1354348 w 1385658"/>
                <a:gd name="connsiteY4" fmla="*/ 34893 h 224913"/>
                <a:gd name="connsiteX5" fmla="*/ 1354348 w 1385658"/>
                <a:gd name="connsiteY5" fmla="*/ 34893 h 22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5658" h="224913">
                  <a:moveTo>
                    <a:pt x="0" y="181542"/>
                  </a:moveTo>
                  <a:cubicBezTo>
                    <a:pt x="155276" y="87370"/>
                    <a:pt x="310552" y="-6802"/>
                    <a:pt x="465827" y="387"/>
                  </a:cubicBezTo>
                  <a:cubicBezTo>
                    <a:pt x="621103" y="7576"/>
                    <a:pt x="783566" y="217485"/>
                    <a:pt x="931653" y="224674"/>
                  </a:cubicBezTo>
                  <a:cubicBezTo>
                    <a:pt x="1079740" y="231863"/>
                    <a:pt x="1283899" y="75149"/>
                    <a:pt x="1354348" y="43519"/>
                  </a:cubicBezTo>
                  <a:cubicBezTo>
                    <a:pt x="1424797" y="11889"/>
                    <a:pt x="1354348" y="34893"/>
                    <a:pt x="1354348" y="34893"/>
                  </a:cubicBezTo>
                  <a:lnTo>
                    <a:pt x="1354348" y="34893"/>
                  </a:lnTo>
                </a:path>
              </a:pathLst>
            </a:custGeom>
            <a:noFill/>
            <a:ln w="349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45" name="ZoneTexte 144"/>
          <p:cNvSpPr txBox="1"/>
          <p:nvPr/>
        </p:nvSpPr>
        <p:spPr>
          <a:xfrm>
            <a:off x="689653" y="1767609"/>
            <a:ext cx="22738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champ de pesanteur</a:t>
            </a:r>
            <a:endParaRPr lang="fr-FR" sz="1400" dirty="0"/>
          </a:p>
        </p:txBody>
      </p:sp>
      <p:sp>
        <p:nvSpPr>
          <p:cNvPr id="146" name="ZoneTexte 145"/>
          <p:cNvSpPr txBox="1"/>
          <p:nvPr/>
        </p:nvSpPr>
        <p:spPr>
          <a:xfrm>
            <a:off x="4369414" y="1777414"/>
            <a:ext cx="1692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fr-FR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champ magnétique</a:t>
            </a:r>
            <a:endParaRPr lang="fr-FR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149" name="Connecteur droit avec flèche 148"/>
          <p:cNvCxnSpPr/>
          <p:nvPr/>
        </p:nvCxnSpPr>
        <p:spPr>
          <a:xfrm flipV="1">
            <a:off x="3239219" y="5507763"/>
            <a:ext cx="417546" cy="2356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/>
          <p:nvPr/>
        </p:nvCxnSpPr>
        <p:spPr>
          <a:xfrm flipH="1">
            <a:off x="3649088" y="5288557"/>
            <a:ext cx="379629" cy="2299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25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5185E-6 -1.02564E-6 L -0.20648 0.000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40" y="3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 tmFilter="0, 0; .2, .5; .8, .5; 1, 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000" autoRev="1" fill="hold"/>
                                        <p:tgtEl>
                                          <p:spTgt spid="1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3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8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3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4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5" grpId="0" animBg="1"/>
      <p:bldP spid="65" grpId="1" animBg="1"/>
      <p:bldP spid="67" grpId="0" animBg="1"/>
      <p:bldP spid="67" grpId="1" animBg="1"/>
      <p:bldP spid="61" grpId="0" animBg="1"/>
      <p:bldP spid="61" grpId="1" animBg="1"/>
      <p:bldP spid="115" grpId="0"/>
      <p:bldP spid="131" grpId="0" animBg="1"/>
      <p:bldP spid="131" grpId="1" animBg="1"/>
      <p:bldP spid="145" grpId="0"/>
      <p:bldP spid="146" grpId="0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87</Words>
  <Application>Microsoft Office PowerPoint</Application>
  <PresentationFormat>Format A4 (210 x 297 mm)</PresentationFormat>
  <Paragraphs>58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Thème Office</vt:lpstr>
      <vt:lpstr>Document Microsoft Word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</dc:creator>
  <cp:lastModifiedBy>Simon</cp:lastModifiedBy>
  <cp:revision>25</cp:revision>
  <dcterms:created xsi:type="dcterms:W3CDTF">2016-04-18T08:23:14Z</dcterms:created>
  <dcterms:modified xsi:type="dcterms:W3CDTF">2016-04-18T13:03:10Z</dcterms:modified>
</cp:coreProperties>
</file>